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98" r:id="rId5"/>
    <p:sldId id="263" r:id="rId6"/>
    <p:sldId id="264" r:id="rId7"/>
    <p:sldId id="270" r:id="rId8"/>
    <p:sldId id="302" r:id="rId9"/>
    <p:sldId id="303" r:id="rId10"/>
    <p:sldId id="304" r:id="rId11"/>
    <p:sldId id="265" r:id="rId12"/>
    <p:sldId id="305" r:id="rId13"/>
    <p:sldId id="326" r:id="rId14"/>
    <p:sldId id="306" r:id="rId15"/>
    <p:sldId id="307" r:id="rId16"/>
    <p:sldId id="308" r:id="rId17"/>
    <p:sldId id="309" r:id="rId18"/>
    <p:sldId id="311" r:id="rId19"/>
    <p:sldId id="312" r:id="rId20"/>
    <p:sldId id="267" r:id="rId21"/>
    <p:sldId id="260" r:id="rId22"/>
    <p:sldId id="268" r:id="rId23"/>
    <p:sldId id="313" r:id="rId24"/>
    <p:sldId id="314" r:id="rId25"/>
    <p:sldId id="315" r:id="rId26"/>
    <p:sldId id="316" r:id="rId27"/>
    <p:sldId id="266" r:id="rId28"/>
    <p:sldId id="318" r:id="rId29"/>
    <p:sldId id="317" r:id="rId30"/>
    <p:sldId id="320" r:id="rId31"/>
    <p:sldId id="321" r:id="rId32"/>
    <p:sldId id="322" r:id="rId33"/>
    <p:sldId id="279" r:id="rId34"/>
    <p:sldId id="323" r:id="rId35"/>
    <p:sldId id="269" r:id="rId36"/>
    <p:sldId id="319" r:id="rId37"/>
    <p:sldId id="324" r:id="rId38"/>
    <p:sldId id="325" r:id="rId39"/>
    <p:sldId id="283"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68"/>
    <p:restoredTop sz="94677"/>
  </p:normalViewPr>
  <p:slideViewPr>
    <p:cSldViewPr snapToGrid="0" snapToObjects="1">
      <p:cViewPr varScale="1">
        <p:scale>
          <a:sx n="70" d="100"/>
          <a:sy n="70" d="100"/>
        </p:scale>
        <p:origin x="1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890E3-4F16-5F46-93AD-91290C7884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B8CAE7C-72F5-E241-8E7D-1D4A7693749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4B50E48-3C68-AC4C-A76C-F34EBA26140F}"/>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5" name="Footer Placeholder 4">
            <a:extLst>
              <a:ext uri="{FF2B5EF4-FFF2-40B4-BE49-F238E27FC236}">
                <a16:creationId xmlns:a16="http://schemas.microsoft.com/office/drawing/2014/main" id="{4CF25348-F609-5A4A-BA78-CE12E220F3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A2C23-2828-7344-B4AF-BF08B5E7A3B6}"/>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3663488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7EFB-EAD8-234C-BA98-8CFB106D836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78C8E3-DB30-784C-B916-CEBC9CC1E35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C420EA-4FCE-0448-B786-00B08C69DAE8}"/>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5" name="Footer Placeholder 4">
            <a:extLst>
              <a:ext uri="{FF2B5EF4-FFF2-40B4-BE49-F238E27FC236}">
                <a16:creationId xmlns:a16="http://schemas.microsoft.com/office/drawing/2014/main" id="{9B19B765-3B82-A14F-A7B0-C1EFC197F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045F7-FB21-3345-906B-678B6339BE91}"/>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3815314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0678E0B-4FD4-3F45-883A-A45E8EF4639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A0CA62-1220-AC42-9A4D-81F87E54C0B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D0B052-7113-034D-86E0-461715FC04F9}"/>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5" name="Footer Placeholder 4">
            <a:extLst>
              <a:ext uri="{FF2B5EF4-FFF2-40B4-BE49-F238E27FC236}">
                <a16:creationId xmlns:a16="http://schemas.microsoft.com/office/drawing/2014/main" id="{D6310AFE-FE3A-7843-A2D1-3A91F93E20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BF9D4A-87E8-EC43-9E04-A557C5ED313B}"/>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28347504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84FA-450B-A746-86EB-2A7E99A551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011F914-73CD-514F-8750-8E7939441D1F}"/>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E6ED8F3-B827-EB4D-A000-A12AC21C98D9}"/>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5" name="Footer Placeholder 4">
            <a:extLst>
              <a:ext uri="{FF2B5EF4-FFF2-40B4-BE49-F238E27FC236}">
                <a16:creationId xmlns:a16="http://schemas.microsoft.com/office/drawing/2014/main" id="{1D66D76E-80A0-8945-8B64-1FA2C5A545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DA074E-B1B1-9742-8AD3-A68F9F8E84BB}"/>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2622810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D65A-1290-B648-9E28-54658162BC4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C425B8C-4B5C-E645-8228-E225B1F3446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D8B554A-2FE5-734F-ADD4-0681BE768CD1}"/>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5" name="Footer Placeholder 4">
            <a:extLst>
              <a:ext uri="{FF2B5EF4-FFF2-40B4-BE49-F238E27FC236}">
                <a16:creationId xmlns:a16="http://schemas.microsoft.com/office/drawing/2014/main" id="{B3F7A2D7-972F-B040-A085-6898223F1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07698-F4EA-034B-8DB3-80A89FFB64E3}"/>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3290817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6607-7DCB-954A-B9C0-4742C59E93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C1E0A9-8306-DE46-82D5-23E983A4D49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FCF2ED-CED4-9F49-8735-10281B24C74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7FAF41-5E00-B049-895C-109D9E125BBA}"/>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6" name="Footer Placeholder 5">
            <a:extLst>
              <a:ext uri="{FF2B5EF4-FFF2-40B4-BE49-F238E27FC236}">
                <a16:creationId xmlns:a16="http://schemas.microsoft.com/office/drawing/2014/main" id="{9BD2A8CC-A741-8644-A8FF-5ACFF66517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59EB9B-987B-B345-9D39-5E78E50FCD26}"/>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218720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96B66-3943-0B47-9634-67DC987953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8C5F656-D546-C24D-893D-5E88698468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683A405-5CDF-AE45-B405-AE6EAB000FE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508463F-695F-6B4A-8533-383E41FD75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C82F1C5-83FF-E442-B811-3FAB4E2EAA7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9701B9-799B-5A46-B3FF-1C84F9695173}"/>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8" name="Footer Placeholder 7">
            <a:extLst>
              <a:ext uri="{FF2B5EF4-FFF2-40B4-BE49-F238E27FC236}">
                <a16:creationId xmlns:a16="http://schemas.microsoft.com/office/drawing/2014/main" id="{A93B5682-5B0D-9244-AF7F-8CBD7CC5C80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495F52-E125-8243-8322-C608349E9E47}"/>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27299715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FE8ED-EAA4-0345-BFCD-780A96958E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DE36559-EE18-9C45-B6EC-8A4D363AF642}"/>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4" name="Footer Placeholder 3">
            <a:extLst>
              <a:ext uri="{FF2B5EF4-FFF2-40B4-BE49-F238E27FC236}">
                <a16:creationId xmlns:a16="http://schemas.microsoft.com/office/drawing/2014/main" id="{E4D1AA55-4C45-4344-9210-2FC4664A73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7FF0527-4B1A-FA49-B345-B5A0313757EF}"/>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11208231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D31D28-7DF4-C343-89D5-AEE192A078D4}"/>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3" name="Footer Placeholder 2">
            <a:extLst>
              <a:ext uri="{FF2B5EF4-FFF2-40B4-BE49-F238E27FC236}">
                <a16:creationId xmlns:a16="http://schemas.microsoft.com/office/drawing/2014/main" id="{D94CA92E-B5A9-7540-A439-E5192F8B80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765CC41-448D-8247-9EEF-DB5B01A2E41D}"/>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36536200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DED64-1249-DD4C-89B4-A83B649961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FCDAF7-4D4B-EE49-A047-69ED78D916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71FEC0-4778-5D49-9D8D-3A126BF855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7112EB5-F02E-154B-82AD-05582A982FA9}"/>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6" name="Footer Placeholder 5">
            <a:extLst>
              <a:ext uri="{FF2B5EF4-FFF2-40B4-BE49-F238E27FC236}">
                <a16:creationId xmlns:a16="http://schemas.microsoft.com/office/drawing/2014/main" id="{F13849D0-376E-9746-80E0-54EA171BC0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634EE-B148-1849-AE67-11432B3FF568}"/>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456430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2D896-2FFD-0D46-B2F3-F4491F74F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D09029-8718-2143-B9CE-9203087A91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B6DBD1-95AB-2F40-B1B0-8CE8DD14CA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2EBBD2-1ED0-9F4F-83AB-DAA510FF7649}"/>
              </a:ext>
            </a:extLst>
          </p:cNvPr>
          <p:cNvSpPr>
            <a:spLocks noGrp="1"/>
          </p:cNvSpPr>
          <p:nvPr>
            <p:ph type="dt" sz="half" idx="10"/>
          </p:nvPr>
        </p:nvSpPr>
        <p:spPr/>
        <p:txBody>
          <a:bodyPr/>
          <a:lstStyle/>
          <a:p>
            <a:fld id="{D7606AE9-793C-4443-9B41-6A5207D6698D}" type="datetimeFigureOut">
              <a:rPr lang="en-US" smtClean="0"/>
              <a:t>2/27/2019</a:t>
            </a:fld>
            <a:endParaRPr lang="en-US"/>
          </a:p>
        </p:txBody>
      </p:sp>
      <p:sp>
        <p:nvSpPr>
          <p:cNvPr id="6" name="Footer Placeholder 5">
            <a:extLst>
              <a:ext uri="{FF2B5EF4-FFF2-40B4-BE49-F238E27FC236}">
                <a16:creationId xmlns:a16="http://schemas.microsoft.com/office/drawing/2014/main" id="{87D9F107-4706-D344-90ED-D4150C4CE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642281-C48B-194E-BF4A-1C10E44701A4}"/>
              </a:ext>
            </a:extLst>
          </p:cNvPr>
          <p:cNvSpPr>
            <a:spLocks noGrp="1"/>
          </p:cNvSpPr>
          <p:nvPr>
            <p:ph type="sldNum" sz="quarter" idx="12"/>
          </p:nvPr>
        </p:nvSpPr>
        <p:spPr/>
        <p:txBody>
          <a:bodyPr/>
          <a:lstStyle/>
          <a:p>
            <a:fld id="{D9FF92B9-8410-9C43-AEC1-A9C399949F7A}" type="slidenum">
              <a:rPr lang="en-US" smtClean="0"/>
              <a:t>‹#›</a:t>
            </a:fld>
            <a:endParaRPr lang="en-US"/>
          </a:p>
        </p:txBody>
      </p:sp>
    </p:spTree>
    <p:extLst>
      <p:ext uri="{BB962C8B-B14F-4D97-AF65-F5344CB8AC3E}">
        <p14:creationId xmlns:p14="http://schemas.microsoft.com/office/powerpoint/2010/main" val="410611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7DEF02-D5A5-1B47-8914-28B02EF8E6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7EE6F1-F3A8-AE48-AC7C-09951DC8AD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CDA613-7D26-8B4E-BDD3-9C66B39313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606AE9-793C-4443-9B41-6A5207D6698D}" type="datetimeFigureOut">
              <a:rPr lang="en-US" smtClean="0"/>
              <a:t>2/27/2019</a:t>
            </a:fld>
            <a:endParaRPr lang="en-US"/>
          </a:p>
        </p:txBody>
      </p:sp>
      <p:sp>
        <p:nvSpPr>
          <p:cNvPr id="5" name="Footer Placeholder 4">
            <a:extLst>
              <a:ext uri="{FF2B5EF4-FFF2-40B4-BE49-F238E27FC236}">
                <a16:creationId xmlns:a16="http://schemas.microsoft.com/office/drawing/2014/main" id="{0A680F86-A14C-F343-A623-D117F8A1C6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99F12D-53EC-8E4A-9375-D90C427C08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FF92B9-8410-9C43-AEC1-A9C399949F7A}" type="slidenum">
              <a:rPr lang="en-US" smtClean="0"/>
              <a:t>‹#›</a:t>
            </a:fld>
            <a:endParaRPr lang="en-US"/>
          </a:p>
        </p:txBody>
      </p:sp>
    </p:spTree>
    <p:extLst>
      <p:ext uri="{BB962C8B-B14F-4D97-AF65-F5344CB8AC3E}">
        <p14:creationId xmlns:p14="http://schemas.microsoft.com/office/powerpoint/2010/main" val="39427843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E8B3B5-67AB-A342-A964-FD4E858A73B8}"/>
              </a:ext>
            </a:extLst>
          </p:cNvPr>
          <p:cNvSpPr>
            <a:spLocks noGrp="1"/>
          </p:cNvSpPr>
          <p:nvPr>
            <p:ph type="ctrTitle"/>
          </p:nvPr>
        </p:nvSpPr>
        <p:spPr/>
        <p:txBody>
          <a:bodyPr/>
          <a:lstStyle/>
          <a:p>
            <a:r>
              <a:rPr lang="en-US" dirty="0"/>
              <a:t>1150 Programming Logic</a:t>
            </a:r>
            <a:br>
              <a:rPr lang="en-US" dirty="0"/>
            </a:br>
            <a:r>
              <a:rPr lang="en-US" dirty="0"/>
              <a:t>Lists</a:t>
            </a:r>
          </a:p>
        </p:txBody>
      </p:sp>
      <p:sp>
        <p:nvSpPr>
          <p:cNvPr id="3" name="Subtitle 2">
            <a:extLst>
              <a:ext uri="{FF2B5EF4-FFF2-40B4-BE49-F238E27FC236}">
                <a16:creationId xmlns:a16="http://schemas.microsoft.com/office/drawing/2014/main" id="{D446E91C-5356-7E4C-AC6C-BC3D68C2DAB6}"/>
              </a:ext>
            </a:extLst>
          </p:cNvPr>
          <p:cNvSpPr>
            <a:spLocks noGrp="1"/>
          </p:cNvSpPr>
          <p:nvPr>
            <p:ph type="subTitle" idx="1"/>
          </p:nvPr>
        </p:nvSpPr>
        <p:spPr/>
        <p:txBody>
          <a:bodyPr/>
          <a:lstStyle/>
          <a:p>
            <a:r>
              <a:rPr lang="en-US" dirty="0"/>
              <a:t>Collections of data</a:t>
            </a:r>
          </a:p>
        </p:txBody>
      </p:sp>
    </p:spTree>
    <p:extLst>
      <p:ext uri="{BB962C8B-B14F-4D97-AF65-F5344CB8AC3E}">
        <p14:creationId xmlns:p14="http://schemas.microsoft.com/office/powerpoint/2010/main" val="38353042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E49F3-1154-DF46-A776-ABC5AEC2A90E}"/>
              </a:ext>
            </a:extLst>
          </p:cNvPr>
          <p:cNvSpPr>
            <a:spLocks noGrp="1"/>
          </p:cNvSpPr>
          <p:nvPr>
            <p:ph type="title"/>
          </p:nvPr>
        </p:nvSpPr>
        <p:spPr/>
        <p:txBody>
          <a:bodyPr/>
          <a:lstStyle/>
          <a:p>
            <a:r>
              <a:rPr lang="en-US" dirty="0"/>
              <a:t>People don't usually count from 0</a:t>
            </a:r>
          </a:p>
        </p:txBody>
      </p:sp>
      <p:pic>
        <p:nvPicPr>
          <p:cNvPr id="5" name="Picture 4">
            <a:extLst>
              <a:ext uri="{FF2B5EF4-FFF2-40B4-BE49-F238E27FC236}">
                <a16:creationId xmlns:a16="http://schemas.microsoft.com/office/drawing/2014/main" id="{B5EDD675-6AC3-5B46-941A-5161369BB946}"/>
              </a:ext>
            </a:extLst>
          </p:cNvPr>
          <p:cNvPicPr>
            <a:picLocks noChangeAspect="1"/>
          </p:cNvPicPr>
          <p:nvPr/>
        </p:nvPicPr>
        <p:blipFill>
          <a:blip r:embed="rId2"/>
          <a:stretch>
            <a:fillRect/>
          </a:stretch>
        </p:blipFill>
        <p:spPr>
          <a:xfrm>
            <a:off x="419734" y="1478280"/>
            <a:ext cx="8975473" cy="4109720"/>
          </a:xfrm>
          <a:prstGeom prst="rect">
            <a:avLst/>
          </a:prstGeom>
          <a:ln w="57150">
            <a:solidFill>
              <a:schemeClr val="bg1">
                <a:lumMod val="65000"/>
              </a:schemeClr>
            </a:solidFill>
          </a:ln>
        </p:spPr>
      </p:pic>
      <p:sp>
        <p:nvSpPr>
          <p:cNvPr id="3" name="Content Placeholder 2">
            <a:extLst>
              <a:ext uri="{FF2B5EF4-FFF2-40B4-BE49-F238E27FC236}">
                <a16:creationId xmlns:a16="http://schemas.microsoft.com/office/drawing/2014/main" id="{C2B20EE9-FCB4-3944-9122-1B603C5BD130}"/>
              </a:ext>
            </a:extLst>
          </p:cNvPr>
          <p:cNvSpPr>
            <a:spLocks noGrp="1"/>
          </p:cNvSpPr>
          <p:nvPr>
            <p:ph idx="1"/>
          </p:nvPr>
        </p:nvSpPr>
        <p:spPr>
          <a:xfrm>
            <a:off x="419734" y="5587999"/>
            <a:ext cx="6245226" cy="1113155"/>
          </a:xfrm>
        </p:spPr>
        <p:txBody>
          <a:bodyPr/>
          <a:lstStyle/>
          <a:p>
            <a:r>
              <a:rPr lang="en-US" dirty="0"/>
              <a:t>Modification so the user can enter 1 for the first quiz, 2 for the second quiz</a:t>
            </a:r>
          </a:p>
        </p:txBody>
      </p:sp>
      <p:pic>
        <p:nvPicPr>
          <p:cNvPr id="4" name="Picture 3">
            <a:extLst>
              <a:ext uri="{FF2B5EF4-FFF2-40B4-BE49-F238E27FC236}">
                <a16:creationId xmlns:a16="http://schemas.microsoft.com/office/drawing/2014/main" id="{5D7C2176-7996-9E43-9C89-8DD7CA345295}"/>
              </a:ext>
            </a:extLst>
          </p:cNvPr>
          <p:cNvPicPr>
            <a:picLocks noChangeAspect="1"/>
          </p:cNvPicPr>
          <p:nvPr/>
        </p:nvPicPr>
        <p:blipFill>
          <a:blip r:embed="rId3"/>
          <a:stretch>
            <a:fillRect/>
          </a:stretch>
        </p:blipFill>
        <p:spPr>
          <a:xfrm>
            <a:off x="7034018" y="5305545"/>
            <a:ext cx="4722377" cy="1018936"/>
          </a:xfrm>
          <a:prstGeom prst="rect">
            <a:avLst/>
          </a:prstGeom>
          <a:ln w="57150">
            <a:solidFill>
              <a:schemeClr val="bg1">
                <a:lumMod val="65000"/>
              </a:schemeClr>
            </a:solidFill>
          </a:ln>
        </p:spPr>
      </p:pic>
    </p:spTree>
    <p:extLst>
      <p:ext uri="{BB962C8B-B14F-4D97-AF65-F5344CB8AC3E}">
        <p14:creationId xmlns:p14="http://schemas.microsoft.com/office/powerpoint/2010/main" val="4802490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 &amp; Loops</a:t>
            </a:r>
          </a:p>
        </p:txBody>
      </p:sp>
      <p:sp>
        <p:nvSpPr>
          <p:cNvPr id="3" name="Content Placeholder 2"/>
          <p:cNvSpPr>
            <a:spLocks noGrp="1"/>
          </p:cNvSpPr>
          <p:nvPr>
            <p:ph idx="1"/>
          </p:nvPr>
        </p:nvSpPr>
        <p:spPr>
          <a:xfrm>
            <a:off x="838200" y="1552576"/>
            <a:ext cx="10515600" cy="4351338"/>
          </a:xfrm>
        </p:spPr>
        <p:txBody>
          <a:bodyPr anchor="t">
            <a:normAutofit/>
          </a:bodyPr>
          <a:lstStyle/>
          <a:p>
            <a:r>
              <a:rPr lang="en-US" dirty="0"/>
              <a:t>Lists and loops work well together</a:t>
            </a:r>
          </a:p>
          <a:p>
            <a:r>
              <a:rPr lang="en-US" dirty="0">
                <a:latin typeface="Calibri Regular"/>
                <a:cs typeface="Arial" panose="020B0604020202020204" pitchFamily="34" charset="0"/>
              </a:rPr>
              <a:t>It's very common to process every item in a list in the same way</a:t>
            </a:r>
          </a:p>
          <a:p>
            <a:r>
              <a:rPr lang="en-US" dirty="0">
                <a:latin typeface="Calibri Regular"/>
                <a:cs typeface="Arial" panose="020B0604020202020204" pitchFamily="34" charset="0"/>
              </a:rPr>
              <a:t>For example, to call a function on each list item</a:t>
            </a:r>
          </a:p>
          <a:p>
            <a:r>
              <a:rPr lang="en-US" dirty="0">
                <a:latin typeface="Calibri Regular"/>
                <a:cs typeface="Arial" panose="020B0604020202020204" pitchFamily="34" charset="0"/>
              </a:rPr>
              <a:t>Or add each list item to a running total </a:t>
            </a:r>
          </a:p>
        </p:txBody>
      </p:sp>
      <p:sp>
        <p:nvSpPr>
          <p:cNvPr id="5" name="Slide Number Placeholder 4">
            <a:extLst>
              <a:ext uri="{FF2B5EF4-FFF2-40B4-BE49-F238E27FC236}">
                <a16:creationId xmlns:a16="http://schemas.microsoft.com/office/drawing/2014/main" id="{5E1F5661-ED71-4E28-9354-B3EE20D008FB}"/>
              </a:ext>
            </a:extLst>
          </p:cNvPr>
          <p:cNvSpPr>
            <a:spLocks noGrp="1"/>
          </p:cNvSpPr>
          <p:nvPr>
            <p:ph type="sldNum" sz="quarter" idx="12"/>
          </p:nvPr>
        </p:nvSpPr>
        <p:spPr/>
        <p:txBody>
          <a:bodyPr/>
          <a:lstStyle/>
          <a:p>
            <a:fld id="{ACEF83E0-0301-42DA-A9FE-9D420543D3CF}" type="slidenum">
              <a:rPr lang="en-US" smtClean="0"/>
              <a:pPr/>
              <a:t>11</a:t>
            </a:fld>
            <a:endParaRPr lang="en-US"/>
          </a:p>
        </p:txBody>
      </p:sp>
      <p:pic>
        <p:nvPicPr>
          <p:cNvPr id="4" name="Picture 3">
            <a:extLst>
              <a:ext uri="{FF2B5EF4-FFF2-40B4-BE49-F238E27FC236}">
                <a16:creationId xmlns:a16="http://schemas.microsoft.com/office/drawing/2014/main" id="{21B2C533-90A6-894D-964C-03C54669F364}"/>
              </a:ext>
            </a:extLst>
          </p:cNvPr>
          <p:cNvPicPr>
            <a:picLocks noChangeAspect="1"/>
          </p:cNvPicPr>
          <p:nvPr/>
        </p:nvPicPr>
        <p:blipFill>
          <a:blip r:embed="rId2"/>
          <a:stretch>
            <a:fillRect/>
          </a:stretch>
        </p:blipFill>
        <p:spPr>
          <a:xfrm>
            <a:off x="598936" y="3590766"/>
            <a:ext cx="10994128" cy="2948146"/>
          </a:xfrm>
          <a:prstGeom prst="rect">
            <a:avLst/>
          </a:prstGeom>
        </p:spPr>
      </p:pic>
    </p:spTree>
    <p:extLst>
      <p:ext uri="{BB962C8B-B14F-4D97-AF65-F5344CB8AC3E}">
        <p14:creationId xmlns:p14="http://schemas.microsoft.com/office/powerpoint/2010/main" val="9447466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684F2-D16D-D246-9605-FDB3720EDFE6}"/>
              </a:ext>
            </a:extLst>
          </p:cNvPr>
          <p:cNvSpPr>
            <a:spLocks noGrp="1"/>
          </p:cNvSpPr>
          <p:nvPr>
            <p:ph type="title"/>
          </p:nvPr>
        </p:nvSpPr>
        <p:spPr/>
        <p:txBody>
          <a:bodyPr/>
          <a:lstStyle/>
          <a:p>
            <a:r>
              <a:rPr lang="en-US" dirty="0"/>
              <a:t>Lists and loops</a:t>
            </a:r>
          </a:p>
        </p:txBody>
      </p:sp>
      <p:sp>
        <p:nvSpPr>
          <p:cNvPr id="3" name="Content Placeholder 2">
            <a:extLst>
              <a:ext uri="{FF2B5EF4-FFF2-40B4-BE49-F238E27FC236}">
                <a16:creationId xmlns:a16="http://schemas.microsoft.com/office/drawing/2014/main" id="{43572635-F8FA-CF49-97F5-ED551DF9BBA4}"/>
              </a:ext>
            </a:extLst>
          </p:cNvPr>
          <p:cNvSpPr>
            <a:spLocks noGrp="1"/>
          </p:cNvSpPr>
          <p:nvPr>
            <p:ph idx="1"/>
          </p:nvPr>
        </p:nvSpPr>
        <p:spPr>
          <a:xfrm>
            <a:off x="838200" y="1825624"/>
            <a:ext cx="10515600" cy="4615815"/>
          </a:xfrm>
        </p:spPr>
        <p:txBody>
          <a:bodyPr>
            <a:normAutofit lnSpcReduction="10000"/>
          </a:bodyPr>
          <a:lstStyle/>
          <a:p>
            <a:r>
              <a:rPr lang="en-US" dirty="0"/>
              <a:t>This says "Repeat the loop for each item in the list in turn. Each time the loop repeats, call the list item 'college' and execute the loop body for this list item"</a:t>
            </a:r>
          </a:p>
          <a:p>
            <a:endParaRPr lang="en-US" dirty="0"/>
          </a:p>
          <a:p>
            <a:endParaRPr lang="en-US" dirty="0"/>
          </a:p>
          <a:p>
            <a:endParaRPr lang="en-US" dirty="0"/>
          </a:p>
          <a:p>
            <a:endParaRPr lang="en-US" dirty="0"/>
          </a:p>
          <a:p>
            <a:endParaRPr lang="en-US" dirty="0"/>
          </a:p>
          <a:p>
            <a:r>
              <a:rPr lang="en-US" dirty="0"/>
              <a:t>So the first time the loop repeats, college = 'Minneapolis College'</a:t>
            </a:r>
          </a:p>
          <a:p>
            <a:r>
              <a:rPr lang="en-US" dirty="0"/>
              <a:t>The second time the loop repeats, college = 'Metro State'</a:t>
            </a:r>
          </a:p>
        </p:txBody>
      </p:sp>
      <p:pic>
        <p:nvPicPr>
          <p:cNvPr id="4" name="Picture 3">
            <a:extLst>
              <a:ext uri="{FF2B5EF4-FFF2-40B4-BE49-F238E27FC236}">
                <a16:creationId xmlns:a16="http://schemas.microsoft.com/office/drawing/2014/main" id="{52E334F0-F2FB-354E-91C3-891EC86B56E3}"/>
              </a:ext>
            </a:extLst>
          </p:cNvPr>
          <p:cNvPicPr>
            <a:picLocks noChangeAspect="1"/>
          </p:cNvPicPr>
          <p:nvPr/>
        </p:nvPicPr>
        <p:blipFill>
          <a:blip r:embed="rId2"/>
          <a:stretch>
            <a:fillRect/>
          </a:stretch>
        </p:blipFill>
        <p:spPr>
          <a:xfrm>
            <a:off x="1786393" y="3101021"/>
            <a:ext cx="8619214" cy="2065020"/>
          </a:xfrm>
          <a:prstGeom prst="rect">
            <a:avLst/>
          </a:prstGeom>
        </p:spPr>
      </p:pic>
    </p:spTree>
    <p:extLst>
      <p:ext uri="{BB962C8B-B14F-4D97-AF65-F5344CB8AC3E}">
        <p14:creationId xmlns:p14="http://schemas.microsoft.com/office/powerpoint/2010/main" val="34115484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Your turn</a:t>
            </a:r>
            <a:endParaRPr lang="en-US" dirty="0"/>
          </a:p>
        </p:txBody>
      </p:sp>
      <p:sp>
        <p:nvSpPr>
          <p:cNvPr id="3" name="Content Placeholder 2"/>
          <p:cNvSpPr>
            <a:spLocks noGrp="1"/>
          </p:cNvSpPr>
          <p:nvPr>
            <p:ph idx="1"/>
          </p:nvPr>
        </p:nvSpPr>
        <p:spPr/>
        <p:txBody>
          <a:bodyPr/>
          <a:lstStyle/>
          <a:p>
            <a:r>
              <a:rPr lang="en-US" dirty="0" smtClean="0"/>
              <a:t>Write the streets list </a:t>
            </a:r>
          </a:p>
          <a:p>
            <a:r>
              <a:rPr lang="en-US" dirty="0" smtClean="0"/>
              <a:t>Print the first street  (index 0)</a:t>
            </a:r>
          </a:p>
          <a:p>
            <a:r>
              <a:rPr lang="en-US" dirty="0" smtClean="0"/>
              <a:t>Print the last street (index 2 -  not 3!)</a:t>
            </a:r>
          </a:p>
          <a:p>
            <a:r>
              <a:rPr lang="en-US" dirty="0" smtClean="0"/>
              <a:t>Change ‘Hennepin’ to ‘Portland’</a:t>
            </a:r>
          </a:p>
          <a:p>
            <a:r>
              <a:rPr lang="en-US" dirty="0" smtClean="0"/>
              <a:t>Use a loop to print all the streets </a:t>
            </a:r>
            <a:endParaRPr lang="en-US" dirty="0"/>
          </a:p>
        </p:txBody>
      </p:sp>
      <p:pic>
        <p:nvPicPr>
          <p:cNvPr id="4" name="Picture 3">
            <a:extLst>
              <a:ext uri="{FF2B5EF4-FFF2-40B4-BE49-F238E27FC236}">
                <a16:creationId xmlns:a16="http://schemas.microsoft.com/office/drawing/2014/main" id="{5395041A-7B56-E64D-9451-FEB6FD0CC2E8}"/>
              </a:ext>
            </a:extLst>
          </p:cNvPr>
          <p:cNvPicPr>
            <a:picLocks noChangeAspect="1"/>
          </p:cNvPicPr>
          <p:nvPr/>
        </p:nvPicPr>
        <p:blipFill>
          <a:blip r:embed="rId2"/>
          <a:stretch>
            <a:fillRect/>
          </a:stretch>
        </p:blipFill>
        <p:spPr>
          <a:xfrm>
            <a:off x="681228" y="5281613"/>
            <a:ext cx="10672572" cy="895350"/>
          </a:xfrm>
          <a:prstGeom prst="rect">
            <a:avLst/>
          </a:prstGeom>
        </p:spPr>
      </p:pic>
    </p:spTree>
    <p:extLst>
      <p:ext uri="{BB962C8B-B14F-4D97-AF65-F5344CB8AC3E}">
        <p14:creationId xmlns:p14="http://schemas.microsoft.com/office/powerpoint/2010/main" val="14942034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4B1C2-11A9-3B4B-82AD-B6904B25CDF1}"/>
              </a:ext>
            </a:extLst>
          </p:cNvPr>
          <p:cNvSpPr>
            <a:spLocks noGrp="1"/>
          </p:cNvSpPr>
          <p:nvPr>
            <p:ph type="title"/>
          </p:nvPr>
        </p:nvSpPr>
        <p:spPr/>
        <p:txBody>
          <a:bodyPr/>
          <a:lstStyle/>
          <a:p>
            <a:r>
              <a:rPr lang="en-US" dirty="0"/>
              <a:t>Loops</a:t>
            </a:r>
          </a:p>
        </p:txBody>
      </p:sp>
      <p:sp>
        <p:nvSpPr>
          <p:cNvPr id="3" name="Content Placeholder 2">
            <a:extLst>
              <a:ext uri="{FF2B5EF4-FFF2-40B4-BE49-F238E27FC236}">
                <a16:creationId xmlns:a16="http://schemas.microsoft.com/office/drawing/2014/main" id="{0387B5CC-F308-E34A-BD36-7BE0F2D1AF20}"/>
              </a:ext>
            </a:extLst>
          </p:cNvPr>
          <p:cNvSpPr>
            <a:spLocks noGrp="1"/>
          </p:cNvSpPr>
          <p:nvPr>
            <p:ph idx="1"/>
          </p:nvPr>
        </p:nvSpPr>
        <p:spPr/>
        <p:txBody>
          <a:bodyPr/>
          <a:lstStyle/>
          <a:p>
            <a:r>
              <a:rPr lang="en-US" dirty="0"/>
              <a:t>What's the total number of credits for all the classes?</a:t>
            </a:r>
          </a:p>
        </p:txBody>
      </p:sp>
      <p:pic>
        <p:nvPicPr>
          <p:cNvPr id="4" name="Picture 3">
            <a:extLst>
              <a:ext uri="{FF2B5EF4-FFF2-40B4-BE49-F238E27FC236}">
                <a16:creationId xmlns:a16="http://schemas.microsoft.com/office/drawing/2014/main" id="{D7C154BD-14E0-1D43-B5AF-871E5E71B81F}"/>
              </a:ext>
            </a:extLst>
          </p:cNvPr>
          <p:cNvPicPr>
            <a:picLocks noChangeAspect="1"/>
          </p:cNvPicPr>
          <p:nvPr/>
        </p:nvPicPr>
        <p:blipFill>
          <a:blip r:embed="rId2"/>
          <a:stretch>
            <a:fillRect/>
          </a:stretch>
        </p:blipFill>
        <p:spPr>
          <a:xfrm>
            <a:off x="1172210" y="2571750"/>
            <a:ext cx="7940068" cy="3036570"/>
          </a:xfrm>
          <a:prstGeom prst="rect">
            <a:avLst/>
          </a:prstGeom>
        </p:spPr>
      </p:pic>
    </p:spTree>
    <p:extLst>
      <p:ext uri="{BB962C8B-B14F-4D97-AF65-F5344CB8AC3E}">
        <p14:creationId xmlns:p14="http://schemas.microsoft.com/office/powerpoint/2010/main" val="3102909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EB9A9-7B06-D64B-B603-317B2268FE1C}"/>
              </a:ext>
            </a:extLst>
          </p:cNvPr>
          <p:cNvSpPr>
            <a:spLocks noGrp="1"/>
          </p:cNvSpPr>
          <p:nvPr>
            <p:ph type="title"/>
          </p:nvPr>
        </p:nvSpPr>
        <p:spPr/>
        <p:txBody>
          <a:bodyPr/>
          <a:lstStyle/>
          <a:p>
            <a:r>
              <a:rPr lang="en-US" dirty="0"/>
              <a:t>We can figure out if this is a full-time or part-time student</a:t>
            </a:r>
          </a:p>
        </p:txBody>
      </p:sp>
      <p:pic>
        <p:nvPicPr>
          <p:cNvPr id="4" name="Content Placeholder 3">
            <a:extLst>
              <a:ext uri="{FF2B5EF4-FFF2-40B4-BE49-F238E27FC236}">
                <a16:creationId xmlns:a16="http://schemas.microsoft.com/office/drawing/2014/main" id="{B64D80D6-0010-C446-999B-37D704CA4051}"/>
              </a:ext>
            </a:extLst>
          </p:cNvPr>
          <p:cNvPicPr>
            <a:picLocks noGrp="1" noChangeAspect="1"/>
          </p:cNvPicPr>
          <p:nvPr>
            <p:ph idx="1"/>
          </p:nvPr>
        </p:nvPicPr>
        <p:blipFill>
          <a:blip r:embed="rId2"/>
          <a:stretch>
            <a:fillRect/>
          </a:stretch>
        </p:blipFill>
        <p:spPr>
          <a:xfrm>
            <a:off x="838200" y="1867694"/>
            <a:ext cx="6822440" cy="4586514"/>
          </a:xfrm>
          <a:prstGeom prst="rect">
            <a:avLst/>
          </a:prstGeom>
        </p:spPr>
      </p:pic>
    </p:spTree>
    <p:extLst>
      <p:ext uri="{BB962C8B-B14F-4D97-AF65-F5344CB8AC3E}">
        <p14:creationId xmlns:p14="http://schemas.microsoft.com/office/powerpoint/2010/main" val="26035139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0FA0F-6A37-8C4F-BC54-7F47B2F4B4DF}"/>
              </a:ext>
            </a:extLst>
          </p:cNvPr>
          <p:cNvSpPr>
            <a:spLocks noGrp="1"/>
          </p:cNvSpPr>
          <p:nvPr>
            <p:ph type="title"/>
          </p:nvPr>
        </p:nvSpPr>
        <p:spPr/>
        <p:txBody>
          <a:bodyPr/>
          <a:lstStyle/>
          <a:p>
            <a:r>
              <a:rPr lang="en-US" dirty="0"/>
              <a:t>Python's built-in sum() function</a:t>
            </a:r>
          </a:p>
        </p:txBody>
      </p:sp>
      <p:sp>
        <p:nvSpPr>
          <p:cNvPr id="3" name="Content Placeholder 2">
            <a:extLst>
              <a:ext uri="{FF2B5EF4-FFF2-40B4-BE49-F238E27FC236}">
                <a16:creationId xmlns:a16="http://schemas.microsoft.com/office/drawing/2014/main" id="{5BBD3684-4DD5-D641-9A11-5ADBC23BBA74}"/>
              </a:ext>
            </a:extLst>
          </p:cNvPr>
          <p:cNvSpPr>
            <a:spLocks noGrp="1"/>
          </p:cNvSpPr>
          <p:nvPr>
            <p:ph idx="1"/>
          </p:nvPr>
        </p:nvSpPr>
        <p:spPr/>
        <p:txBody>
          <a:bodyPr/>
          <a:lstStyle/>
          <a:p>
            <a:r>
              <a:rPr lang="en-US" dirty="0"/>
              <a:t>Adding up lists is very common</a:t>
            </a:r>
          </a:p>
          <a:p>
            <a:r>
              <a:rPr lang="en-US" dirty="0"/>
              <a:t>So Python provides a sum() function</a:t>
            </a:r>
          </a:p>
        </p:txBody>
      </p:sp>
      <p:pic>
        <p:nvPicPr>
          <p:cNvPr id="4" name="Picture 3">
            <a:extLst>
              <a:ext uri="{FF2B5EF4-FFF2-40B4-BE49-F238E27FC236}">
                <a16:creationId xmlns:a16="http://schemas.microsoft.com/office/drawing/2014/main" id="{C3AACEEE-527F-0348-9356-5FB92914D144}"/>
              </a:ext>
            </a:extLst>
          </p:cNvPr>
          <p:cNvPicPr>
            <a:picLocks noChangeAspect="1"/>
          </p:cNvPicPr>
          <p:nvPr/>
        </p:nvPicPr>
        <p:blipFill>
          <a:blip r:embed="rId2"/>
          <a:stretch>
            <a:fillRect/>
          </a:stretch>
        </p:blipFill>
        <p:spPr>
          <a:xfrm>
            <a:off x="1214120" y="3182620"/>
            <a:ext cx="7826700" cy="1978660"/>
          </a:xfrm>
          <a:prstGeom prst="rect">
            <a:avLst/>
          </a:prstGeom>
        </p:spPr>
      </p:pic>
    </p:spTree>
    <p:extLst>
      <p:ext uri="{BB962C8B-B14F-4D97-AF65-F5344CB8AC3E}">
        <p14:creationId xmlns:p14="http://schemas.microsoft.com/office/powerpoint/2010/main" val="22207222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CA20-31BA-3F49-B9BC-E3B2612F8194}"/>
              </a:ext>
            </a:extLst>
          </p:cNvPr>
          <p:cNvSpPr>
            <a:spLocks noGrp="1"/>
          </p:cNvSpPr>
          <p:nvPr>
            <p:ph type="title"/>
          </p:nvPr>
        </p:nvSpPr>
        <p:spPr/>
        <p:txBody>
          <a:bodyPr/>
          <a:lstStyle/>
          <a:p>
            <a:r>
              <a:rPr lang="en-US" dirty="0"/>
              <a:t>More useful built-in list functions: </a:t>
            </a:r>
            <a:r>
              <a:rPr lang="en-US" b="1" dirty="0"/>
              <a:t>sort()</a:t>
            </a:r>
          </a:p>
        </p:txBody>
      </p:sp>
      <p:sp>
        <p:nvSpPr>
          <p:cNvPr id="3" name="Content Placeholder 2">
            <a:extLst>
              <a:ext uri="{FF2B5EF4-FFF2-40B4-BE49-F238E27FC236}">
                <a16:creationId xmlns:a16="http://schemas.microsoft.com/office/drawing/2014/main" id="{9AF027D5-ABD0-3B44-AB7A-497DAFE75A95}"/>
              </a:ext>
            </a:extLst>
          </p:cNvPr>
          <p:cNvSpPr>
            <a:spLocks noGrp="1"/>
          </p:cNvSpPr>
          <p:nvPr>
            <p:ph idx="1"/>
          </p:nvPr>
        </p:nvSpPr>
        <p:spPr>
          <a:xfrm>
            <a:off x="838200" y="5881369"/>
            <a:ext cx="6942222" cy="708026"/>
          </a:xfrm>
        </p:spPr>
        <p:txBody>
          <a:bodyPr>
            <a:normAutofit fontScale="92500" lnSpcReduction="20000"/>
          </a:bodyPr>
          <a:lstStyle/>
          <a:p>
            <a:r>
              <a:rPr lang="en-US" dirty="0"/>
              <a:t>A list of numbers would be sorted from smallest to largest number, in numerical order</a:t>
            </a:r>
          </a:p>
        </p:txBody>
      </p:sp>
      <p:pic>
        <p:nvPicPr>
          <p:cNvPr id="4" name="Picture 3">
            <a:extLst>
              <a:ext uri="{FF2B5EF4-FFF2-40B4-BE49-F238E27FC236}">
                <a16:creationId xmlns:a16="http://schemas.microsoft.com/office/drawing/2014/main" id="{66AA1F5E-AE54-DF4B-83CF-EA38137A4E2D}"/>
              </a:ext>
            </a:extLst>
          </p:cNvPr>
          <p:cNvPicPr>
            <a:picLocks noChangeAspect="1"/>
          </p:cNvPicPr>
          <p:nvPr/>
        </p:nvPicPr>
        <p:blipFill>
          <a:blip r:embed="rId2"/>
          <a:stretch>
            <a:fillRect/>
          </a:stretch>
        </p:blipFill>
        <p:spPr>
          <a:xfrm>
            <a:off x="497659" y="1690688"/>
            <a:ext cx="9910070" cy="3713480"/>
          </a:xfrm>
          <a:prstGeom prst="rect">
            <a:avLst/>
          </a:prstGeom>
        </p:spPr>
      </p:pic>
      <p:pic>
        <p:nvPicPr>
          <p:cNvPr id="5" name="Picture 4">
            <a:extLst>
              <a:ext uri="{FF2B5EF4-FFF2-40B4-BE49-F238E27FC236}">
                <a16:creationId xmlns:a16="http://schemas.microsoft.com/office/drawing/2014/main" id="{549B7759-C0CA-F045-8C30-11E6D768CD28}"/>
              </a:ext>
            </a:extLst>
          </p:cNvPr>
          <p:cNvPicPr>
            <a:picLocks noChangeAspect="1"/>
          </p:cNvPicPr>
          <p:nvPr/>
        </p:nvPicPr>
        <p:blipFill>
          <a:blip r:embed="rId3"/>
          <a:stretch>
            <a:fillRect/>
          </a:stretch>
        </p:blipFill>
        <p:spPr>
          <a:xfrm>
            <a:off x="8732157" y="2167889"/>
            <a:ext cx="3035300" cy="1092200"/>
          </a:xfrm>
          <a:prstGeom prst="rect">
            <a:avLst/>
          </a:prstGeom>
          <a:ln w="57150">
            <a:solidFill>
              <a:schemeClr val="bg1">
                <a:lumMod val="65000"/>
              </a:schemeClr>
            </a:solidFill>
          </a:ln>
        </p:spPr>
      </p:pic>
      <p:pic>
        <p:nvPicPr>
          <p:cNvPr id="6" name="Picture 5">
            <a:extLst>
              <a:ext uri="{FF2B5EF4-FFF2-40B4-BE49-F238E27FC236}">
                <a16:creationId xmlns:a16="http://schemas.microsoft.com/office/drawing/2014/main" id="{6FD0E7A7-9DA0-274B-8FE4-75C25DBE044A}"/>
              </a:ext>
            </a:extLst>
          </p:cNvPr>
          <p:cNvPicPr>
            <a:picLocks noChangeAspect="1"/>
          </p:cNvPicPr>
          <p:nvPr/>
        </p:nvPicPr>
        <p:blipFill>
          <a:blip r:embed="rId4"/>
          <a:stretch>
            <a:fillRect/>
          </a:stretch>
        </p:blipFill>
        <p:spPr>
          <a:xfrm>
            <a:off x="7924800" y="5534293"/>
            <a:ext cx="3842657" cy="1055102"/>
          </a:xfrm>
          <a:prstGeom prst="rect">
            <a:avLst/>
          </a:prstGeom>
        </p:spPr>
      </p:pic>
    </p:spTree>
    <p:extLst>
      <p:ext uri="{BB962C8B-B14F-4D97-AF65-F5344CB8AC3E}">
        <p14:creationId xmlns:p14="http://schemas.microsoft.com/office/powerpoint/2010/main" val="30144962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CA20-31BA-3F49-B9BC-E3B2612F8194}"/>
              </a:ext>
            </a:extLst>
          </p:cNvPr>
          <p:cNvSpPr>
            <a:spLocks noGrp="1"/>
          </p:cNvSpPr>
          <p:nvPr>
            <p:ph type="title"/>
          </p:nvPr>
        </p:nvSpPr>
        <p:spPr/>
        <p:txBody>
          <a:bodyPr/>
          <a:lstStyle/>
          <a:p>
            <a:r>
              <a:rPr lang="en-US" dirty="0"/>
              <a:t>More useful built-in list functions: </a:t>
            </a:r>
            <a:r>
              <a:rPr lang="en-US" b="1" dirty="0"/>
              <a:t>reverse()</a:t>
            </a:r>
          </a:p>
        </p:txBody>
      </p:sp>
      <p:sp>
        <p:nvSpPr>
          <p:cNvPr id="7" name="Content Placeholder 6">
            <a:extLst>
              <a:ext uri="{FF2B5EF4-FFF2-40B4-BE49-F238E27FC236}">
                <a16:creationId xmlns:a16="http://schemas.microsoft.com/office/drawing/2014/main" id="{21182946-BC8D-5E48-8FD1-BA285DB7A041}"/>
              </a:ext>
            </a:extLst>
          </p:cNvPr>
          <p:cNvSpPr>
            <a:spLocks noGrp="1"/>
          </p:cNvSpPr>
          <p:nvPr>
            <p:ph idx="1"/>
          </p:nvPr>
        </p:nvSpPr>
        <p:spPr>
          <a:xfrm>
            <a:off x="838200" y="5464629"/>
            <a:ext cx="10515600" cy="712334"/>
          </a:xfrm>
        </p:spPr>
        <p:txBody>
          <a:bodyPr/>
          <a:lstStyle/>
          <a:p>
            <a:endParaRPr lang="en-US" dirty="0"/>
          </a:p>
        </p:txBody>
      </p:sp>
      <p:pic>
        <p:nvPicPr>
          <p:cNvPr id="6" name="Picture 5">
            <a:extLst>
              <a:ext uri="{FF2B5EF4-FFF2-40B4-BE49-F238E27FC236}">
                <a16:creationId xmlns:a16="http://schemas.microsoft.com/office/drawing/2014/main" id="{729A5B84-2BC9-9445-97AA-E1E2AEE610BF}"/>
              </a:ext>
            </a:extLst>
          </p:cNvPr>
          <p:cNvPicPr>
            <a:picLocks noChangeAspect="1"/>
          </p:cNvPicPr>
          <p:nvPr/>
        </p:nvPicPr>
        <p:blipFill>
          <a:blip r:embed="rId2"/>
          <a:stretch>
            <a:fillRect/>
          </a:stretch>
        </p:blipFill>
        <p:spPr>
          <a:xfrm>
            <a:off x="679449" y="1653495"/>
            <a:ext cx="9453233" cy="4523467"/>
          </a:xfrm>
          <a:prstGeom prst="rect">
            <a:avLst/>
          </a:prstGeom>
        </p:spPr>
      </p:pic>
      <p:pic>
        <p:nvPicPr>
          <p:cNvPr id="3" name="Picture 2">
            <a:extLst>
              <a:ext uri="{FF2B5EF4-FFF2-40B4-BE49-F238E27FC236}">
                <a16:creationId xmlns:a16="http://schemas.microsoft.com/office/drawing/2014/main" id="{0F5E5BB3-E876-8647-B147-96928D2E2CB0}"/>
              </a:ext>
            </a:extLst>
          </p:cNvPr>
          <p:cNvPicPr>
            <a:picLocks noChangeAspect="1"/>
          </p:cNvPicPr>
          <p:nvPr/>
        </p:nvPicPr>
        <p:blipFill>
          <a:blip r:embed="rId3"/>
          <a:stretch>
            <a:fillRect/>
          </a:stretch>
        </p:blipFill>
        <p:spPr>
          <a:xfrm>
            <a:off x="6429600" y="4684295"/>
            <a:ext cx="5082951" cy="1792742"/>
          </a:xfrm>
          <a:prstGeom prst="rect">
            <a:avLst/>
          </a:prstGeom>
          <a:ln w="47625">
            <a:solidFill>
              <a:schemeClr val="bg1">
                <a:lumMod val="85000"/>
              </a:schemeClr>
            </a:solidFill>
          </a:ln>
        </p:spPr>
      </p:pic>
    </p:spTree>
    <p:extLst>
      <p:ext uri="{BB962C8B-B14F-4D97-AF65-F5344CB8AC3E}">
        <p14:creationId xmlns:p14="http://schemas.microsoft.com/office/powerpoint/2010/main" val="4660511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DA464-998C-764D-BAD6-015B811F5291}"/>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6B9B5039-2314-D54B-9173-962372AD9858}"/>
              </a:ext>
            </a:extLst>
          </p:cNvPr>
          <p:cNvSpPr>
            <a:spLocks noGrp="1"/>
          </p:cNvSpPr>
          <p:nvPr>
            <p:ph idx="1"/>
          </p:nvPr>
        </p:nvSpPr>
        <p:spPr/>
        <p:txBody>
          <a:bodyPr/>
          <a:lstStyle/>
          <a:p>
            <a:r>
              <a:rPr lang="en-US" dirty="0"/>
              <a:t>Start with this </a:t>
            </a:r>
            <a:r>
              <a:rPr lang="en-US" dirty="0" smtClean="0"/>
              <a:t>list (or make a list of your favorite 3-4 movies)</a:t>
            </a:r>
            <a:endParaRPr lang="en-US" dirty="0"/>
          </a:p>
          <a:p>
            <a:endParaRPr lang="en-US" dirty="0"/>
          </a:p>
          <a:p>
            <a:pPr marL="0" indent="0">
              <a:buNone/>
            </a:pPr>
            <a:r>
              <a:rPr lang="en-US" dirty="0"/>
              <a:t>movies = ['Fargo', 'Up', 'Rocky', 'Jaws']</a:t>
            </a:r>
          </a:p>
          <a:p>
            <a:endParaRPr lang="en-US" dirty="0"/>
          </a:p>
          <a:p>
            <a:r>
              <a:rPr lang="en-US" dirty="0"/>
              <a:t>Can you print the </a:t>
            </a:r>
            <a:r>
              <a:rPr lang="en-US" dirty="0" smtClean="0"/>
              <a:t>movies </a:t>
            </a:r>
            <a:r>
              <a:rPr lang="en-US" dirty="0"/>
              <a:t>in reverse alphabetical order?</a:t>
            </a:r>
          </a:p>
          <a:p>
            <a:r>
              <a:rPr lang="en-US" dirty="0"/>
              <a:t>Use a loop to print the movie titles</a:t>
            </a:r>
          </a:p>
          <a:p>
            <a:endParaRPr lang="en-US" dirty="0"/>
          </a:p>
        </p:txBody>
      </p:sp>
    </p:spTree>
    <p:extLst>
      <p:ext uri="{BB962C8B-B14F-4D97-AF65-F5344CB8AC3E}">
        <p14:creationId xmlns:p14="http://schemas.microsoft.com/office/powerpoint/2010/main" val="32392463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F409-7D7C-0B44-9A96-19DA02511BCC}"/>
              </a:ext>
            </a:extLst>
          </p:cNvPr>
          <p:cNvSpPr>
            <a:spLocks noGrp="1"/>
          </p:cNvSpPr>
          <p:nvPr>
            <p:ph type="title"/>
          </p:nvPr>
        </p:nvSpPr>
        <p:spPr/>
        <p:txBody>
          <a:bodyPr/>
          <a:lstStyle/>
          <a:p>
            <a:r>
              <a:rPr lang="en-US" dirty="0"/>
              <a:t>Lists are everywhere</a:t>
            </a:r>
          </a:p>
        </p:txBody>
      </p:sp>
      <p:sp>
        <p:nvSpPr>
          <p:cNvPr id="3" name="Content Placeholder 2">
            <a:extLst>
              <a:ext uri="{FF2B5EF4-FFF2-40B4-BE49-F238E27FC236}">
                <a16:creationId xmlns:a16="http://schemas.microsoft.com/office/drawing/2014/main" id="{AE84BCC3-CE56-5343-BCB3-4FECDFDCE089}"/>
              </a:ext>
            </a:extLst>
          </p:cNvPr>
          <p:cNvSpPr>
            <a:spLocks noGrp="1"/>
          </p:cNvSpPr>
          <p:nvPr>
            <p:ph idx="1"/>
          </p:nvPr>
        </p:nvSpPr>
        <p:spPr>
          <a:xfrm>
            <a:off x="673298" y="1715574"/>
            <a:ext cx="4426946" cy="4351338"/>
          </a:xfrm>
        </p:spPr>
        <p:txBody>
          <a:bodyPr/>
          <a:lstStyle/>
          <a:p>
            <a:r>
              <a:rPr lang="en-US" dirty="0"/>
              <a:t>List of classes in D2L</a:t>
            </a:r>
          </a:p>
          <a:p>
            <a:r>
              <a:rPr lang="en-US" dirty="0"/>
              <a:t>Friend list in social media apps</a:t>
            </a:r>
          </a:p>
          <a:p>
            <a:r>
              <a:rPr lang="en-US" dirty="0"/>
              <a:t>List of emails </a:t>
            </a:r>
          </a:p>
          <a:p>
            <a:endParaRPr lang="en-US" dirty="0"/>
          </a:p>
        </p:txBody>
      </p:sp>
      <p:pic>
        <p:nvPicPr>
          <p:cNvPr id="9" name="Picture 8">
            <a:extLst>
              <a:ext uri="{FF2B5EF4-FFF2-40B4-BE49-F238E27FC236}">
                <a16:creationId xmlns:a16="http://schemas.microsoft.com/office/drawing/2014/main" id="{1DBD7AE4-BBC4-1049-A7FF-762651151FB2}"/>
              </a:ext>
            </a:extLst>
          </p:cNvPr>
          <p:cNvPicPr>
            <a:picLocks noChangeAspect="1"/>
          </p:cNvPicPr>
          <p:nvPr/>
        </p:nvPicPr>
        <p:blipFill>
          <a:blip r:embed="rId2"/>
          <a:stretch>
            <a:fillRect/>
          </a:stretch>
        </p:blipFill>
        <p:spPr>
          <a:xfrm>
            <a:off x="5362561" y="1368443"/>
            <a:ext cx="2908328" cy="3180080"/>
          </a:xfrm>
          <a:prstGeom prst="rect">
            <a:avLst/>
          </a:prstGeom>
          <a:ln>
            <a:solidFill>
              <a:schemeClr val="bg1">
                <a:lumMod val="65000"/>
              </a:schemeClr>
            </a:solidFill>
          </a:ln>
        </p:spPr>
      </p:pic>
      <p:pic>
        <p:nvPicPr>
          <p:cNvPr id="4" name="Picture 3">
            <a:extLst>
              <a:ext uri="{FF2B5EF4-FFF2-40B4-BE49-F238E27FC236}">
                <a16:creationId xmlns:a16="http://schemas.microsoft.com/office/drawing/2014/main" id="{25F4A3D2-3CB9-444B-8453-17081E603796}"/>
              </a:ext>
            </a:extLst>
          </p:cNvPr>
          <p:cNvPicPr>
            <a:picLocks noChangeAspect="1"/>
          </p:cNvPicPr>
          <p:nvPr/>
        </p:nvPicPr>
        <p:blipFill>
          <a:blip r:embed="rId3"/>
          <a:stretch>
            <a:fillRect/>
          </a:stretch>
        </p:blipFill>
        <p:spPr>
          <a:xfrm>
            <a:off x="7675542" y="340239"/>
            <a:ext cx="4287858" cy="2016881"/>
          </a:xfrm>
          <a:prstGeom prst="rect">
            <a:avLst/>
          </a:prstGeom>
          <a:ln>
            <a:solidFill>
              <a:schemeClr val="bg1">
                <a:lumMod val="65000"/>
              </a:schemeClr>
            </a:solidFill>
          </a:ln>
        </p:spPr>
      </p:pic>
      <p:pic>
        <p:nvPicPr>
          <p:cNvPr id="5" name="Picture 4">
            <a:extLst>
              <a:ext uri="{FF2B5EF4-FFF2-40B4-BE49-F238E27FC236}">
                <a16:creationId xmlns:a16="http://schemas.microsoft.com/office/drawing/2014/main" id="{264A3DD4-2635-3B45-9F02-B758421CF006}"/>
              </a:ext>
            </a:extLst>
          </p:cNvPr>
          <p:cNvPicPr>
            <a:picLocks noChangeAspect="1"/>
          </p:cNvPicPr>
          <p:nvPr/>
        </p:nvPicPr>
        <p:blipFill>
          <a:blip r:embed="rId4"/>
          <a:stretch>
            <a:fillRect/>
          </a:stretch>
        </p:blipFill>
        <p:spPr>
          <a:xfrm>
            <a:off x="99854" y="3848119"/>
            <a:ext cx="3646887" cy="2469338"/>
          </a:xfrm>
          <a:prstGeom prst="rect">
            <a:avLst/>
          </a:prstGeom>
          <a:ln>
            <a:solidFill>
              <a:schemeClr val="bg1">
                <a:lumMod val="65000"/>
              </a:schemeClr>
            </a:solidFill>
          </a:ln>
        </p:spPr>
      </p:pic>
      <p:pic>
        <p:nvPicPr>
          <p:cNvPr id="6" name="Picture 5">
            <a:extLst>
              <a:ext uri="{FF2B5EF4-FFF2-40B4-BE49-F238E27FC236}">
                <a16:creationId xmlns:a16="http://schemas.microsoft.com/office/drawing/2014/main" id="{A0B84AC5-B227-1146-88B6-18B7645A75E1}"/>
              </a:ext>
            </a:extLst>
          </p:cNvPr>
          <p:cNvPicPr>
            <a:picLocks noChangeAspect="1"/>
          </p:cNvPicPr>
          <p:nvPr/>
        </p:nvPicPr>
        <p:blipFill>
          <a:blip r:embed="rId5"/>
          <a:stretch>
            <a:fillRect/>
          </a:stretch>
        </p:blipFill>
        <p:spPr>
          <a:xfrm>
            <a:off x="8030330" y="2587510"/>
            <a:ext cx="3892550" cy="2386728"/>
          </a:xfrm>
          <a:prstGeom prst="rect">
            <a:avLst/>
          </a:prstGeom>
          <a:ln>
            <a:solidFill>
              <a:schemeClr val="bg1">
                <a:lumMod val="65000"/>
              </a:schemeClr>
            </a:solidFill>
          </a:ln>
        </p:spPr>
      </p:pic>
      <p:pic>
        <p:nvPicPr>
          <p:cNvPr id="7" name="Picture 6">
            <a:extLst>
              <a:ext uri="{FF2B5EF4-FFF2-40B4-BE49-F238E27FC236}">
                <a16:creationId xmlns:a16="http://schemas.microsoft.com/office/drawing/2014/main" id="{EFA05EAF-3251-9742-8FA5-FE88E47E8831}"/>
              </a:ext>
            </a:extLst>
          </p:cNvPr>
          <p:cNvPicPr>
            <a:picLocks noChangeAspect="1"/>
          </p:cNvPicPr>
          <p:nvPr/>
        </p:nvPicPr>
        <p:blipFill>
          <a:blip r:embed="rId6"/>
          <a:stretch>
            <a:fillRect/>
          </a:stretch>
        </p:blipFill>
        <p:spPr>
          <a:xfrm>
            <a:off x="6598920" y="4974238"/>
            <a:ext cx="5059680" cy="1873956"/>
          </a:xfrm>
          <a:prstGeom prst="rect">
            <a:avLst/>
          </a:prstGeom>
          <a:ln>
            <a:solidFill>
              <a:schemeClr val="bg1">
                <a:lumMod val="65000"/>
              </a:schemeClr>
            </a:solidFill>
          </a:ln>
        </p:spPr>
      </p:pic>
      <p:pic>
        <p:nvPicPr>
          <p:cNvPr id="8" name="Picture 7">
            <a:extLst>
              <a:ext uri="{FF2B5EF4-FFF2-40B4-BE49-F238E27FC236}">
                <a16:creationId xmlns:a16="http://schemas.microsoft.com/office/drawing/2014/main" id="{2E51F75A-35D1-FB48-B523-AE821DD339CB}"/>
              </a:ext>
            </a:extLst>
          </p:cNvPr>
          <p:cNvPicPr>
            <a:picLocks noChangeAspect="1"/>
          </p:cNvPicPr>
          <p:nvPr/>
        </p:nvPicPr>
        <p:blipFill>
          <a:blip r:embed="rId7"/>
          <a:stretch>
            <a:fillRect/>
          </a:stretch>
        </p:blipFill>
        <p:spPr>
          <a:xfrm>
            <a:off x="3645973" y="2969462"/>
            <a:ext cx="2865952" cy="3878732"/>
          </a:xfrm>
          <a:prstGeom prst="rect">
            <a:avLst/>
          </a:prstGeom>
          <a:ln>
            <a:solidFill>
              <a:schemeClr val="bg1">
                <a:lumMod val="65000"/>
              </a:schemeClr>
            </a:solidFill>
          </a:ln>
        </p:spPr>
      </p:pic>
    </p:spTree>
    <p:extLst>
      <p:ext uri="{BB962C8B-B14F-4D97-AF65-F5344CB8AC3E}">
        <p14:creationId xmlns:p14="http://schemas.microsoft.com/office/powerpoint/2010/main" val="5854892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things to a list with append()</a:t>
            </a:r>
          </a:p>
        </p:txBody>
      </p:sp>
      <p:sp>
        <p:nvSpPr>
          <p:cNvPr id="3" name="Content Placeholder 2"/>
          <p:cNvSpPr>
            <a:spLocks noGrp="1"/>
          </p:cNvSpPr>
          <p:nvPr>
            <p:ph idx="1"/>
          </p:nvPr>
        </p:nvSpPr>
        <p:spPr/>
        <p:txBody>
          <a:bodyPr anchor="t"/>
          <a:lstStyle/>
          <a:p>
            <a:r>
              <a:rPr lang="en-US" dirty="0"/>
              <a:t>Using the append method with villains list</a:t>
            </a:r>
          </a:p>
        </p:txBody>
      </p:sp>
      <p:sp>
        <p:nvSpPr>
          <p:cNvPr id="4" name="Slide Number Placeholder 3">
            <a:extLst>
              <a:ext uri="{FF2B5EF4-FFF2-40B4-BE49-F238E27FC236}">
                <a16:creationId xmlns:a16="http://schemas.microsoft.com/office/drawing/2014/main" id="{094F49E2-4390-4F72-A2F9-D86BCEF87FC4}"/>
              </a:ext>
            </a:extLst>
          </p:cNvPr>
          <p:cNvSpPr>
            <a:spLocks noGrp="1"/>
          </p:cNvSpPr>
          <p:nvPr>
            <p:ph type="sldNum" sz="quarter" idx="12"/>
          </p:nvPr>
        </p:nvSpPr>
        <p:spPr/>
        <p:txBody>
          <a:bodyPr/>
          <a:lstStyle/>
          <a:p>
            <a:fld id="{ACEF83E0-0301-42DA-A9FE-9D420543D3CF}" type="slidenum">
              <a:rPr lang="en-US" smtClean="0"/>
              <a:pPr/>
              <a:t>20</a:t>
            </a:fld>
            <a:endParaRPr lang="en-US"/>
          </a:p>
        </p:txBody>
      </p:sp>
      <p:pic>
        <p:nvPicPr>
          <p:cNvPr id="5" name="Picture 4">
            <a:extLst>
              <a:ext uri="{FF2B5EF4-FFF2-40B4-BE49-F238E27FC236}">
                <a16:creationId xmlns:a16="http://schemas.microsoft.com/office/drawing/2014/main" id="{5BD17A6A-D5A4-1741-8A46-D851C6EACA5B}"/>
              </a:ext>
            </a:extLst>
          </p:cNvPr>
          <p:cNvPicPr>
            <a:picLocks noChangeAspect="1"/>
          </p:cNvPicPr>
          <p:nvPr/>
        </p:nvPicPr>
        <p:blipFill>
          <a:blip r:embed="rId2"/>
          <a:stretch>
            <a:fillRect/>
          </a:stretch>
        </p:blipFill>
        <p:spPr>
          <a:xfrm>
            <a:off x="259079" y="2434114"/>
            <a:ext cx="11362055" cy="3134360"/>
          </a:xfrm>
          <a:prstGeom prst="rect">
            <a:avLst/>
          </a:prstGeom>
        </p:spPr>
      </p:pic>
      <p:sp>
        <p:nvSpPr>
          <p:cNvPr id="6" name="TextBox 5">
            <a:extLst>
              <a:ext uri="{FF2B5EF4-FFF2-40B4-BE49-F238E27FC236}">
                <a16:creationId xmlns:a16="http://schemas.microsoft.com/office/drawing/2014/main" id="{6CAE8BD8-6184-4846-8989-621AE96DD74C}"/>
              </a:ext>
            </a:extLst>
          </p:cNvPr>
          <p:cNvSpPr txBox="1"/>
          <p:nvPr/>
        </p:nvSpPr>
        <p:spPr>
          <a:xfrm>
            <a:off x="365760" y="6014720"/>
            <a:ext cx="10461838" cy="523220"/>
          </a:xfrm>
          <a:prstGeom prst="rect">
            <a:avLst/>
          </a:prstGeom>
          <a:noFill/>
        </p:spPr>
        <p:txBody>
          <a:bodyPr wrap="none" rtlCol="0">
            <a:spAutoFit/>
          </a:bodyPr>
          <a:lstStyle/>
          <a:p>
            <a:r>
              <a:rPr lang="en-US" sz="2800" b="1" dirty="0"/>
              <a:t>Your turn: </a:t>
            </a:r>
            <a:r>
              <a:rPr lang="en-US" sz="2800" dirty="0"/>
              <a:t>append your favorite movie to the movies list you just made</a:t>
            </a:r>
          </a:p>
        </p:txBody>
      </p:sp>
    </p:spTree>
    <p:extLst>
      <p:ext uri="{BB962C8B-B14F-4D97-AF65-F5344CB8AC3E}">
        <p14:creationId xmlns:p14="http://schemas.microsoft.com/office/powerpoint/2010/main" val="25031039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p:txBody>
          <a:bodyPr anchor="t">
            <a:normAutofit/>
          </a:bodyPr>
          <a:lstStyle/>
          <a:p>
            <a:r>
              <a:rPr lang="en-US" dirty="0"/>
              <a:t>You can initialize a variable to an empty list</a:t>
            </a:r>
          </a:p>
          <a:p>
            <a:r>
              <a:rPr lang="en-US" dirty="0"/>
              <a:t>Can be useful if you know you will be adding things to a list in your program </a:t>
            </a:r>
          </a:p>
          <a:p>
            <a:r>
              <a:rPr lang="en-US" dirty="0"/>
              <a:t>Two ways: either with empty [ ] or by calling list() </a:t>
            </a:r>
          </a:p>
          <a:p>
            <a:pPr marL="0" indent="0">
              <a:buNone/>
            </a:pPr>
            <a:endParaRPr lang="en-US" dirty="0"/>
          </a:p>
        </p:txBody>
      </p:sp>
      <p:sp>
        <p:nvSpPr>
          <p:cNvPr id="4" name="Slide Number Placeholder 3">
            <a:extLst>
              <a:ext uri="{FF2B5EF4-FFF2-40B4-BE49-F238E27FC236}">
                <a16:creationId xmlns:a16="http://schemas.microsoft.com/office/drawing/2014/main" id="{65E2C03A-C4A8-48D4-AFFE-A5C7FF2BEF37}"/>
              </a:ext>
            </a:extLst>
          </p:cNvPr>
          <p:cNvSpPr>
            <a:spLocks noGrp="1"/>
          </p:cNvSpPr>
          <p:nvPr>
            <p:ph type="sldNum" sz="quarter" idx="12"/>
          </p:nvPr>
        </p:nvSpPr>
        <p:spPr/>
        <p:txBody>
          <a:bodyPr/>
          <a:lstStyle/>
          <a:p>
            <a:fld id="{ACEF83E0-0301-42DA-A9FE-9D420543D3CF}" type="slidenum">
              <a:rPr lang="en-US" smtClean="0"/>
              <a:pPr/>
              <a:t>21</a:t>
            </a:fld>
            <a:endParaRPr lang="en-US"/>
          </a:p>
        </p:txBody>
      </p:sp>
      <p:pic>
        <p:nvPicPr>
          <p:cNvPr id="5" name="Picture 4">
            <a:extLst>
              <a:ext uri="{FF2B5EF4-FFF2-40B4-BE49-F238E27FC236}">
                <a16:creationId xmlns:a16="http://schemas.microsoft.com/office/drawing/2014/main" id="{75EFFF05-539C-034E-B723-FD2C448A8C41}"/>
              </a:ext>
            </a:extLst>
          </p:cNvPr>
          <p:cNvPicPr>
            <a:picLocks noChangeAspect="1"/>
          </p:cNvPicPr>
          <p:nvPr/>
        </p:nvPicPr>
        <p:blipFill>
          <a:blip r:embed="rId2"/>
          <a:stretch>
            <a:fillRect/>
          </a:stretch>
        </p:blipFill>
        <p:spPr>
          <a:xfrm>
            <a:off x="2696296" y="4021614"/>
            <a:ext cx="6799407" cy="2334736"/>
          </a:xfrm>
          <a:prstGeom prst="rect">
            <a:avLst/>
          </a:prstGeom>
        </p:spPr>
      </p:pic>
    </p:spTree>
    <p:extLst>
      <p:ext uri="{BB962C8B-B14F-4D97-AF65-F5344CB8AC3E}">
        <p14:creationId xmlns:p14="http://schemas.microsoft.com/office/powerpoint/2010/main" val="382884411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Adding Items to a list - task list program</a:t>
            </a:r>
          </a:p>
        </p:txBody>
      </p:sp>
      <p:pic>
        <p:nvPicPr>
          <p:cNvPr id="6" name="Content Placeholder 5">
            <a:extLst>
              <a:ext uri="{FF2B5EF4-FFF2-40B4-BE49-F238E27FC236}">
                <a16:creationId xmlns:a16="http://schemas.microsoft.com/office/drawing/2014/main" id="{AEE24B58-BEBB-F84B-A7FA-10D7F23059A5}"/>
              </a:ext>
            </a:extLst>
          </p:cNvPr>
          <p:cNvPicPr>
            <a:picLocks noGrp="1" noChangeAspect="1"/>
          </p:cNvPicPr>
          <p:nvPr>
            <p:ph idx="1"/>
          </p:nvPr>
        </p:nvPicPr>
        <p:blipFill>
          <a:blip r:embed="rId2"/>
          <a:stretch>
            <a:fillRect/>
          </a:stretch>
        </p:blipFill>
        <p:spPr>
          <a:xfrm>
            <a:off x="566420" y="1690687"/>
            <a:ext cx="9918700" cy="4677815"/>
          </a:xfrm>
          <a:prstGeom prst="rect">
            <a:avLst/>
          </a:prstGeom>
        </p:spPr>
      </p:pic>
      <p:sp>
        <p:nvSpPr>
          <p:cNvPr id="4" name="Slide Number Placeholder 3">
            <a:extLst>
              <a:ext uri="{FF2B5EF4-FFF2-40B4-BE49-F238E27FC236}">
                <a16:creationId xmlns:a16="http://schemas.microsoft.com/office/drawing/2014/main" id="{B32D903A-94CC-44AE-8D1B-1A32ABD8E1B1}"/>
              </a:ext>
            </a:extLst>
          </p:cNvPr>
          <p:cNvSpPr>
            <a:spLocks noGrp="1"/>
          </p:cNvSpPr>
          <p:nvPr>
            <p:ph type="sldNum" sz="quarter" idx="12"/>
          </p:nvPr>
        </p:nvSpPr>
        <p:spPr/>
        <p:txBody>
          <a:bodyPr/>
          <a:lstStyle/>
          <a:p>
            <a:fld id="{ACEF83E0-0301-42DA-A9FE-9D420543D3CF}" type="slidenum">
              <a:rPr lang="en-US" smtClean="0"/>
              <a:pPr/>
              <a:t>22</a:t>
            </a:fld>
            <a:endParaRPr lang="en-US"/>
          </a:p>
        </p:txBody>
      </p:sp>
      <p:sp>
        <p:nvSpPr>
          <p:cNvPr id="7" name="TextBox 6">
            <a:extLst>
              <a:ext uri="{FF2B5EF4-FFF2-40B4-BE49-F238E27FC236}">
                <a16:creationId xmlns:a16="http://schemas.microsoft.com/office/drawing/2014/main" id="{6EC2C728-9F97-AF4F-9AF5-DA5E94450474}"/>
              </a:ext>
            </a:extLst>
          </p:cNvPr>
          <p:cNvSpPr txBox="1"/>
          <p:nvPr/>
        </p:nvSpPr>
        <p:spPr>
          <a:xfrm>
            <a:off x="7701280" y="2076768"/>
            <a:ext cx="3778470" cy="523220"/>
          </a:xfrm>
          <a:prstGeom prst="rect">
            <a:avLst/>
          </a:prstGeom>
          <a:solidFill>
            <a:schemeClr val="bg1"/>
          </a:solidFill>
          <a:ln>
            <a:solidFill>
              <a:schemeClr val="bg1">
                <a:lumMod val="65000"/>
              </a:schemeClr>
            </a:solidFill>
          </a:ln>
        </p:spPr>
        <p:txBody>
          <a:bodyPr wrap="none" rtlCol="0">
            <a:spAutoFit/>
          </a:bodyPr>
          <a:lstStyle/>
          <a:p>
            <a:r>
              <a:rPr lang="en-US" sz="2800" dirty="0"/>
              <a:t>Type this in, run and test</a:t>
            </a:r>
          </a:p>
        </p:txBody>
      </p:sp>
    </p:spTree>
    <p:extLst>
      <p:ext uri="{BB962C8B-B14F-4D97-AF65-F5344CB8AC3E}">
        <p14:creationId xmlns:p14="http://schemas.microsoft.com/office/powerpoint/2010/main" val="13058581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CD8ED-ACB2-3A4D-8921-280145CA782E}"/>
              </a:ext>
            </a:extLst>
          </p:cNvPr>
          <p:cNvSpPr>
            <a:spLocks noGrp="1"/>
          </p:cNvSpPr>
          <p:nvPr>
            <p:ph type="title"/>
          </p:nvPr>
        </p:nvSpPr>
        <p:spPr/>
        <p:txBody>
          <a:bodyPr/>
          <a:lstStyle/>
          <a:p>
            <a:r>
              <a:rPr lang="en-US" dirty="0"/>
              <a:t>Example Output</a:t>
            </a:r>
          </a:p>
        </p:txBody>
      </p:sp>
      <p:sp>
        <p:nvSpPr>
          <p:cNvPr id="3" name="Content Placeholder 2">
            <a:extLst>
              <a:ext uri="{FF2B5EF4-FFF2-40B4-BE49-F238E27FC236}">
                <a16:creationId xmlns:a16="http://schemas.microsoft.com/office/drawing/2014/main" id="{C3D9DDFF-2D92-AE4F-AC11-C3B4C0D3D6AC}"/>
              </a:ext>
            </a:extLst>
          </p:cNvPr>
          <p:cNvSpPr>
            <a:spLocks noGrp="1"/>
          </p:cNvSpPr>
          <p:nvPr>
            <p:ph idx="1"/>
          </p:nvPr>
        </p:nvSpPr>
        <p:spPr>
          <a:xfrm>
            <a:off x="838200" y="1825625"/>
            <a:ext cx="10236200" cy="4351338"/>
          </a:xfrm>
        </p:spPr>
        <p:txBody>
          <a:bodyPr/>
          <a:lstStyle/>
          <a:p>
            <a:r>
              <a:rPr lang="en-US" dirty="0"/>
              <a:t>An empty string is considered to be False, so can use that to stop the loop if the user does not type anything before pressing enter </a:t>
            </a:r>
          </a:p>
        </p:txBody>
      </p:sp>
      <p:pic>
        <p:nvPicPr>
          <p:cNvPr id="5" name="Picture 4">
            <a:extLst>
              <a:ext uri="{FF2B5EF4-FFF2-40B4-BE49-F238E27FC236}">
                <a16:creationId xmlns:a16="http://schemas.microsoft.com/office/drawing/2014/main" id="{6E708F07-A2F9-7F4F-A13D-D08ECFFA2176}"/>
              </a:ext>
            </a:extLst>
          </p:cNvPr>
          <p:cNvPicPr>
            <a:picLocks noChangeAspect="1"/>
          </p:cNvPicPr>
          <p:nvPr/>
        </p:nvPicPr>
        <p:blipFill>
          <a:blip r:embed="rId2"/>
          <a:stretch>
            <a:fillRect/>
          </a:stretch>
        </p:blipFill>
        <p:spPr>
          <a:xfrm>
            <a:off x="1239520" y="3779520"/>
            <a:ext cx="8594744" cy="2532380"/>
          </a:xfrm>
          <a:prstGeom prst="rect">
            <a:avLst/>
          </a:prstGeom>
        </p:spPr>
      </p:pic>
    </p:spTree>
    <p:extLst>
      <p:ext uri="{BB962C8B-B14F-4D97-AF65-F5344CB8AC3E}">
        <p14:creationId xmlns:p14="http://schemas.microsoft.com/office/powerpoint/2010/main" val="32808872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37218-28C1-2748-A36F-EA15029B41AB}"/>
              </a:ext>
            </a:extLst>
          </p:cNvPr>
          <p:cNvSpPr>
            <a:spLocks noGrp="1"/>
          </p:cNvSpPr>
          <p:nvPr>
            <p:ph type="title"/>
          </p:nvPr>
        </p:nvSpPr>
        <p:spPr/>
        <p:txBody>
          <a:bodyPr/>
          <a:lstStyle/>
          <a:p>
            <a:r>
              <a:rPr lang="en-US" dirty="0"/>
              <a:t>How many things in the list? </a:t>
            </a:r>
            <a:r>
              <a:rPr lang="en-US" dirty="0" err="1"/>
              <a:t>len</a:t>
            </a:r>
            <a:r>
              <a:rPr lang="en-US" dirty="0"/>
              <a:t>()</a:t>
            </a:r>
          </a:p>
        </p:txBody>
      </p:sp>
      <p:sp>
        <p:nvSpPr>
          <p:cNvPr id="3" name="Content Placeholder 2">
            <a:extLst>
              <a:ext uri="{FF2B5EF4-FFF2-40B4-BE49-F238E27FC236}">
                <a16:creationId xmlns:a16="http://schemas.microsoft.com/office/drawing/2014/main" id="{08A658EA-5294-E143-92D2-46A8DF69EBCA}"/>
              </a:ext>
            </a:extLst>
          </p:cNvPr>
          <p:cNvSpPr>
            <a:spLocks noGrp="1"/>
          </p:cNvSpPr>
          <p:nvPr>
            <p:ph idx="1"/>
          </p:nvPr>
        </p:nvSpPr>
        <p:spPr/>
        <p:txBody>
          <a:bodyPr/>
          <a:lstStyle/>
          <a:p>
            <a:r>
              <a:rPr lang="en-US" dirty="0" err="1"/>
              <a:t>len</a:t>
            </a:r>
            <a:r>
              <a:rPr lang="en-US" dirty="0"/>
              <a:t>() returns the number of elements in a list</a:t>
            </a:r>
          </a:p>
        </p:txBody>
      </p:sp>
      <p:pic>
        <p:nvPicPr>
          <p:cNvPr id="4" name="Picture 3">
            <a:extLst>
              <a:ext uri="{FF2B5EF4-FFF2-40B4-BE49-F238E27FC236}">
                <a16:creationId xmlns:a16="http://schemas.microsoft.com/office/drawing/2014/main" id="{C9409003-3450-E94F-BD58-5F8EE3721E9D}"/>
              </a:ext>
            </a:extLst>
          </p:cNvPr>
          <p:cNvPicPr>
            <a:picLocks noChangeAspect="1"/>
          </p:cNvPicPr>
          <p:nvPr/>
        </p:nvPicPr>
        <p:blipFill>
          <a:blip r:embed="rId2"/>
          <a:stretch>
            <a:fillRect/>
          </a:stretch>
        </p:blipFill>
        <p:spPr>
          <a:xfrm>
            <a:off x="417830" y="2645410"/>
            <a:ext cx="11128890" cy="1926590"/>
          </a:xfrm>
          <a:prstGeom prst="rect">
            <a:avLst/>
          </a:prstGeom>
        </p:spPr>
      </p:pic>
      <p:pic>
        <p:nvPicPr>
          <p:cNvPr id="5" name="Picture 4">
            <a:extLst>
              <a:ext uri="{FF2B5EF4-FFF2-40B4-BE49-F238E27FC236}">
                <a16:creationId xmlns:a16="http://schemas.microsoft.com/office/drawing/2014/main" id="{8057CD4C-4C5A-3C43-BE73-926F766773DF}"/>
              </a:ext>
            </a:extLst>
          </p:cNvPr>
          <p:cNvPicPr>
            <a:picLocks noChangeAspect="1"/>
          </p:cNvPicPr>
          <p:nvPr/>
        </p:nvPicPr>
        <p:blipFill>
          <a:blip r:embed="rId3"/>
          <a:stretch>
            <a:fillRect/>
          </a:stretch>
        </p:blipFill>
        <p:spPr>
          <a:xfrm>
            <a:off x="3110230" y="5082380"/>
            <a:ext cx="8105054" cy="607219"/>
          </a:xfrm>
          <a:prstGeom prst="rect">
            <a:avLst/>
          </a:prstGeom>
        </p:spPr>
      </p:pic>
      <p:sp>
        <p:nvSpPr>
          <p:cNvPr id="6" name="TextBox 5">
            <a:extLst>
              <a:ext uri="{FF2B5EF4-FFF2-40B4-BE49-F238E27FC236}">
                <a16:creationId xmlns:a16="http://schemas.microsoft.com/office/drawing/2014/main" id="{5FFF34A8-FD38-1D40-B88E-615A54EE7570}"/>
              </a:ext>
            </a:extLst>
          </p:cNvPr>
          <p:cNvSpPr txBox="1"/>
          <p:nvPr/>
        </p:nvSpPr>
        <p:spPr>
          <a:xfrm>
            <a:off x="365760" y="6014720"/>
            <a:ext cx="10289227" cy="523220"/>
          </a:xfrm>
          <a:prstGeom prst="rect">
            <a:avLst/>
          </a:prstGeom>
          <a:noFill/>
        </p:spPr>
        <p:txBody>
          <a:bodyPr wrap="none" rtlCol="0">
            <a:spAutoFit/>
          </a:bodyPr>
          <a:lstStyle/>
          <a:p>
            <a:r>
              <a:rPr lang="en-US" sz="2800" b="1" dirty="0"/>
              <a:t>Your turn: </a:t>
            </a:r>
            <a:r>
              <a:rPr lang="en-US" sz="2800" dirty="0"/>
              <a:t>use </a:t>
            </a:r>
            <a:r>
              <a:rPr lang="en-US" sz="2800" dirty="0" err="1"/>
              <a:t>len</a:t>
            </a:r>
            <a:r>
              <a:rPr lang="en-US" sz="2800" dirty="0"/>
              <a:t>() to print the number of movies in your movies list </a:t>
            </a:r>
          </a:p>
        </p:txBody>
      </p:sp>
    </p:spTree>
    <p:extLst>
      <p:ext uri="{BB962C8B-B14F-4D97-AF65-F5344CB8AC3E}">
        <p14:creationId xmlns:p14="http://schemas.microsoft.com/office/powerpoint/2010/main" val="24062141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3857881-E09F-2840-901B-6D7999BC1140}"/>
              </a:ext>
            </a:extLst>
          </p:cNvPr>
          <p:cNvPicPr>
            <a:picLocks noChangeAspect="1"/>
          </p:cNvPicPr>
          <p:nvPr/>
        </p:nvPicPr>
        <p:blipFill>
          <a:blip r:embed="rId2"/>
          <a:stretch>
            <a:fillRect/>
          </a:stretch>
        </p:blipFill>
        <p:spPr>
          <a:xfrm>
            <a:off x="386080" y="338586"/>
            <a:ext cx="8565415" cy="4680454"/>
          </a:xfrm>
          <a:prstGeom prst="rect">
            <a:avLst/>
          </a:prstGeom>
        </p:spPr>
      </p:pic>
      <p:sp>
        <p:nvSpPr>
          <p:cNvPr id="2" name="Title 1">
            <a:extLst>
              <a:ext uri="{FF2B5EF4-FFF2-40B4-BE49-F238E27FC236}">
                <a16:creationId xmlns:a16="http://schemas.microsoft.com/office/drawing/2014/main" id="{B7103547-0C7E-C549-BBB2-45048482C278}"/>
              </a:ext>
            </a:extLst>
          </p:cNvPr>
          <p:cNvSpPr>
            <a:spLocks noGrp="1"/>
          </p:cNvSpPr>
          <p:nvPr>
            <p:ph type="title"/>
          </p:nvPr>
        </p:nvSpPr>
        <p:spPr>
          <a:xfrm>
            <a:off x="9169400" y="365125"/>
            <a:ext cx="2636520" cy="4653915"/>
          </a:xfrm>
        </p:spPr>
        <p:txBody>
          <a:bodyPr>
            <a:normAutofit fontScale="90000"/>
          </a:bodyPr>
          <a:lstStyle/>
          <a:p>
            <a:r>
              <a:rPr lang="en-US" dirty="0"/>
              <a:t>Modify the task list program to print the number of tasks</a:t>
            </a:r>
          </a:p>
        </p:txBody>
      </p:sp>
      <p:sp>
        <p:nvSpPr>
          <p:cNvPr id="3" name="Content Placeholder 2">
            <a:extLst>
              <a:ext uri="{FF2B5EF4-FFF2-40B4-BE49-F238E27FC236}">
                <a16:creationId xmlns:a16="http://schemas.microsoft.com/office/drawing/2014/main" id="{C4A35B9A-81E8-CD40-ADA7-DEF25E670D24}"/>
              </a:ext>
            </a:extLst>
          </p:cNvPr>
          <p:cNvSpPr>
            <a:spLocks noGrp="1"/>
          </p:cNvSpPr>
          <p:nvPr>
            <p:ph idx="1"/>
          </p:nvPr>
        </p:nvSpPr>
        <p:spPr>
          <a:xfrm>
            <a:off x="838200" y="5390147"/>
            <a:ext cx="4840705" cy="786816"/>
          </a:xfrm>
        </p:spPr>
        <p:txBody>
          <a:bodyPr/>
          <a:lstStyle/>
          <a:p>
            <a:pPr marL="0" indent="0">
              <a:buNone/>
            </a:pPr>
            <a:endParaRPr lang="en-US" dirty="0"/>
          </a:p>
        </p:txBody>
      </p:sp>
      <p:cxnSp>
        <p:nvCxnSpPr>
          <p:cNvPr id="7" name="Straight Arrow Connector 6">
            <a:extLst>
              <a:ext uri="{FF2B5EF4-FFF2-40B4-BE49-F238E27FC236}">
                <a16:creationId xmlns:a16="http://schemas.microsoft.com/office/drawing/2014/main" id="{30BF62C5-DD59-6C46-A803-5ED11AA95001}"/>
              </a:ext>
            </a:extLst>
          </p:cNvPr>
          <p:cNvCxnSpPr>
            <a:cxnSpLocks/>
          </p:cNvCxnSpPr>
          <p:nvPr/>
        </p:nvCxnSpPr>
        <p:spPr>
          <a:xfrm flipH="1">
            <a:off x="4861827" y="4237978"/>
            <a:ext cx="2661920" cy="1863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C11BA4A-8884-2148-B43C-4973F273F5D5}"/>
              </a:ext>
            </a:extLst>
          </p:cNvPr>
          <p:cNvPicPr>
            <a:picLocks noChangeAspect="1"/>
          </p:cNvPicPr>
          <p:nvPr/>
        </p:nvPicPr>
        <p:blipFill>
          <a:blip r:embed="rId3"/>
          <a:stretch>
            <a:fillRect/>
          </a:stretch>
        </p:blipFill>
        <p:spPr>
          <a:xfrm>
            <a:off x="6024145" y="5245768"/>
            <a:ext cx="5854700" cy="1397000"/>
          </a:xfrm>
          <a:prstGeom prst="rect">
            <a:avLst/>
          </a:prstGeom>
        </p:spPr>
      </p:pic>
    </p:spTree>
    <p:extLst>
      <p:ext uri="{BB962C8B-B14F-4D97-AF65-F5344CB8AC3E}">
        <p14:creationId xmlns:p14="http://schemas.microsoft.com/office/powerpoint/2010/main" val="34603040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9712-3C69-3647-88B8-E3F55E73153A}"/>
              </a:ext>
            </a:extLst>
          </p:cNvPr>
          <p:cNvSpPr>
            <a:spLocks noGrp="1"/>
          </p:cNvSpPr>
          <p:nvPr>
            <p:ph type="title"/>
          </p:nvPr>
        </p:nvSpPr>
        <p:spPr/>
        <p:txBody>
          <a:bodyPr/>
          <a:lstStyle/>
          <a:p>
            <a:r>
              <a:rPr lang="en-US" dirty="0"/>
              <a:t>enumerate() - counting index and item when looping </a:t>
            </a:r>
          </a:p>
        </p:txBody>
      </p:sp>
      <p:pic>
        <p:nvPicPr>
          <p:cNvPr id="4" name="Picture 3">
            <a:extLst>
              <a:ext uri="{FF2B5EF4-FFF2-40B4-BE49-F238E27FC236}">
                <a16:creationId xmlns:a16="http://schemas.microsoft.com/office/drawing/2014/main" id="{E88E4014-FA1F-3C4F-B6A6-3D842BA6468E}"/>
              </a:ext>
            </a:extLst>
          </p:cNvPr>
          <p:cNvPicPr>
            <a:picLocks noChangeAspect="1"/>
          </p:cNvPicPr>
          <p:nvPr/>
        </p:nvPicPr>
        <p:blipFill>
          <a:blip r:embed="rId2"/>
          <a:stretch>
            <a:fillRect/>
          </a:stretch>
        </p:blipFill>
        <p:spPr>
          <a:xfrm>
            <a:off x="284481" y="1825625"/>
            <a:ext cx="10470748" cy="4774811"/>
          </a:xfrm>
          <a:prstGeom prst="rect">
            <a:avLst/>
          </a:prstGeom>
        </p:spPr>
      </p:pic>
      <p:sp>
        <p:nvSpPr>
          <p:cNvPr id="3" name="Content Placeholder 2">
            <a:extLst>
              <a:ext uri="{FF2B5EF4-FFF2-40B4-BE49-F238E27FC236}">
                <a16:creationId xmlns:a16="http://schemas.microsoft.com/office/drawing/2014/main" id="{7AABE76A-F4ED-C64D-892B-3175946F1A33}"/>
              </a:ext>
            </a:extLst>
          </p:cNvPr>
          <p:cNvSpPr>
            <a:spLocks noGrp="1"/>
          </p:cNvSpPr>
          <p:nvPr>
            <p:ph idx="1"/>
          </p:nvPr>
        </p:nvSpPr>
        <p:spPr>
          <a:xfrm>
            <a:off x="8818880" y="1690688"/>
            <a:ext cx="3048000" cy="2807335"/>
          </a:xfrm>
          <a:solidFill>
            <a:schemeClr val="bg1"/>
          </a:solidFill>
          <a:ln>
            <a:solidFill>
              <a:schemeClr val="bg1">
                <a:lumMod val="65000"/>
              </a:schemeClr>
            </a:solidFill>
          </a:ln>
        </p:spPr>
        <p:txBody>
          <a:bodyPr/>
          <a:lstStyle/>
          <a:p>
            <a:r>
              <a:rPr lang="en-US" dirty="0"/>
              <a:t>Modify the loop to use enumerate()</a:t>
            </a:r>
          </a:p>
          <a:p>
            <a:r>
              <a:rPr lang="en-US" dirty="0"/>
              <a:t>Run and test. What does this program print?</a:t>
            </a:r>
          </a:p>
        </p:txBody>
      </p:sp>
    </p:spTree>
    <p:extLst>
      <p:ext uri="{BB962C8B-B14F-4D97-AF65-F5344CB8AC3E}">
        <p14:creationId xmlns:p14="http://schemas.microsoft.com/office/powerpoint/2010/main" val="132774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2278"/>
            <a:ext cx="10515600" cy="1325563"/>
          </a:xfrm>
        </p:spPr>
        <p:txBody>
          <a:bodyPr>
            <a:normAutofit/>
          </a:bodyPr>
          <a:lstStyle/>
          <a:p>
            <a:r>
              <a:rPr lang="en-US" sz="4000" b="1" dirty="0"/>
              <a:t>in</a:t>
            </a:r>
            <a:r>
              <a:rPr lang="en-US" sz="4000" dirty="0"/>
              <a:t> operator for testing if an item is in a list </a:t>
            </a:r>
          </a:p>
        </p:txBody>
      </p:sp>
      <p:sp>
        <p:nvSpPr>
          <p:cNvPr id="3" name="Content Placeholder 2"/>
          <p:cNvSpPr>
            <a:spLocks noGrp="1"/>
          </p:cNvSpPr>
          <p:nvPr>
            <p:ph idx="1"/>
          </p:nvPr>
        </p:nvSpPr>
        <p:spPr>
          <a:xfrm>
            <a:off x="838200" y="1424572"/>
            <a:ext cx="10515600" cy="4351338"/>
          </a:xfrm>
        </p:spPr>
        <p:txBody>
          <a:bodyPr anchor="t">
            <a:normAutofit/>
          </a:bodyPr>
          <a:lstStyle/>
          <a:p>
            <a:pPr marL="0" indent="0">
              <a:buNone/>
            </a:pPr>
            <a:r>
              <a:rPr lang="en-US" b="1" dirty="0">
                <a:latin typeface="Calibri Regular"/>
                <a:cs typeface="Arial" panose="020B0604020202020204" pitchFamily="34" charset="0"/>
              </a:rPr>
              <a:t>in</a:t>
            </a:r>
            <a:r>
              <a:rPr lang="en-US" dirty="0">
                <a:latin typeface="Calibri Regular"/>
                <a:cs typeface="Arial" panose="020B0604020202020204" pitchFamily="34" charset="0"/>
              </a:rPr>
              <a:t> is case sensitive, it checks for an exact match. </a:t>
            </a:r>
          </a:p>
          <a:p>
            <a:pPr marL="0" indent="0">
              <a:buNone/>
            </a:pPr>
            <a:r>
              <a:rPr lang="en-US" dirty="0">
                <a:latin typeface="Calibri Regular"/>
                <a:cs typeface="Arial" panose="020B0604020202020204" pitchFamily="34" charset="0"/>
              </a:rPr>
              <a:t>So '</a:t>
            </a:r>
            <a:r>
              <a:rPr lang="en-US" dirty="0" err="1">
                <a:latin typeface="Calibri Regular"/>
                <a:cs typeface="Arial" panose="020B0604020202020204" pitchFamily="34" charset="0"/>
              </a:rPr>
              <a:t>darth</a:t>
            </a:r>
            <a:r>
              <a:rPr lang="en-US" dirty="0">
                <a:latin typeface="Calibri Regular"/>
                <a:cs typeface="Arial" panose="020B0604020202020204" pitchFamily="34" charset="0"/>
              </a:rPr>
              <a:t> </a:t>
            </a:r>
            <a:r>
              <a:rPr lang="en-US" dirty="0" err="1">
                <a:latin typeface="Calibri Regular"/>
                <a:cs typeface="Arial" panose="020B0604020202020204" pitchFamily="34" charset="0"/>
              </a:rPr>
              <a:t>vader</a:t>
            </a:r>
            <a:r>
              <a:rPr lang="en-US" dirty="0">
                <a:latin typeface="Calibri Regular"/>
                <a:cs typeface="Arial" panose="020B0604020202020204" pitchFamily="34" charset="0"/>
              </a:rPr>
              <a:t>' is not in the list  </a:t>
            </a:r>
          </a:p>
          <a:p>
            <a:pPr marL="0" indent="0">
              <a:buNone/>
            </a:pPr>
            <a:endParaRPr lang="en-US" dirty="0">
              <a:solidFill>
                <a:schemeClr val="accent5"/>
              </a:solidFill>
              <a:latin typeface="Calibri Regular"/>
              <a:cs typeface="Arial" panose="020B0604020202020204" pitchFamily="34" charset="0"/>
            </a:endParaRPr>
          </a:p>
        </p:txBody>
      </p:sp>
      <p:sp>
        <p:nvSpPr>
          <p:cNvPr id="4" name="Slide Number Placeholder 3">
            <a:extLst>
              <a:ext uri="{FF2B5EF4-FFF2-40B4-BE49-F238E27FC236}">
                <a16:creationId xmlns:a16="http://schemas.microsoft.com/office/drawing/2014/main" id="{DF0AD95A-D528-46F4-8723-28A66527BF9A}"/>
              </a:ext>
            </a:extLst>
          </p:cNvPr>
          <p:cNvSpPr>
            <a:spLocks noGrp="1"/>
          </p:cNvSpPr>
          <p:nvPr>
            <p:ph type="sldNum" sz="quarter" idx="12"/>
          </p:nvPr>
        </p:nvSpPr>
        <p:spPr/>
        <p:txBody>
          <a:bodyPr/>
          <a:lstStyle/>
          <a:p>
            <a:fld id="{ACEF83E0-0301-42DA-A9FE-9D420543D3CF}" type="slidenum">
              <a:rPr lang="en-US" smtClean="0"/>
              <a:pPr/>
              <a:t>27</a:t>
            </a:fld>
            <a:endParaRPr lang="en-US"/>
          </a:p>
        </p:txBody>
      </p:sp>
      <p:pic>
        <p:nvPicPr>
          <p:cNvPr id="5" name="Picture 4">
            <a:extLst>
              <a:ext uri="{FF2B5EF4-FFF2-40B4-BE49-F238E27FC236}">
                <a16:creationId xmlns:a16="http://schemas.microsoft.com/office/drawing/2014/main" id="{2377DC72-5846-CA4A-96EB-DF2F58B11B34}"/>
              </a:ext>
            </a:extLst>
          </p:cNvPr>
          <p:cNvPicPr>
            <a:picLocks noChangeAspect="1"/>
          </p:cNvPicPr>
          <p:nvPr/>
        </p:nvPicPr>
        <p:blipFill>
          <a:blip r:embed="rId2"/>
          <a:stretch>
            <a:fillRect/>
          </a:stretch>
        </p:blipFill>
        <p:spPr>
          <a:xfrm>
            <a:off x="330200" y="2496502"/>
            <a:ext cx="8061960" cy="4015595"/>
          </a:xfrm>
          <a:prstGeom prst="rect">
            <a:avLst/>
          </a:prstGeom>
        </p:spPr>
      </p:pic>
      <p:pic>
        <p:nvPicPr>
          <p:cNvPr id="6" name="Picture 5">
            <a:extLst>
              <a:ext uri="{FF2B5EF4-FFF2-40B4-BE49-F238E27FC236}">
                <a16:creationId xmlns:a16="http://schemas.microsoft.com/office/drawing/2014/main" id="{BE960606-3860-F840-97A1-260FF54F9186}"/>
              </a:ext>
            </a:extLst>
          </p:cNvPr>
          <p:cNvPicPr>
            <a:picLocks noChangeAspect="1"/>
          </p:cNvPicPr>
          <p:nvPr/>
        </p:nvPicPr>
        <p:blipFill>
          <a:blip r:embed="rId3"/>
          <a:stretch>
            <a:fillRect/>
          </a:stretch>
        </p:blipFill>
        <p:spPr>
          <a:xfrm>
            <a:off x="5607317" y="4104640"/>
            <a:ext cx="5699493" cy="691759"/>
          </a:xfrm>
          <a:prstGeom prst="rect">
            <a:avLst/>
          </a:prstGeom>
          <a:ln w="57150">
            <a:solidFill>
              <a:schemeClr val="bg1">
                <a:lumMod val="65000"/>
              </a:schemeClr>
            </a:solidFill>
          </a:ln>
        </p:spPr>
      </p:pic>
    </p:spTree>
    <p:extLst>
      <p:ext uri="{BB962C8B-B14F-4D97-AF65-F5344CB8AC3E}">
        <p14:creationId xmlns:p14="http://schemas.microsoft.com/office/powerpoint/2010/main" val="33176829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01EB3-25DA-7444-8850-17E0C166B299}"/>
              </a:ext>
            </a:extLst>
          </p:cNvPr>
          <p:cNvSpPr>
            <a:spLocks noGrp="1"/>
          </p:cNvSpPr>
          <p:nvPr>
            <p:ph type="title"/>
          </p:nvPr>
        </p:nvSpPr>
        <p:spPr/>
        <p:txBody>
          <a:bodyPr/>
          <a:lstStyle/>
          <a:p>
            <a:r>
              <a:rPr lang="en-US" dirty="0"/>
              <a:t>So, can avoid duplicates in the to do list</a:t>
            </a:r>
          </a:p>
        </p:txBody>
      </p:sp>
      <p:sp>
        <p:nvSpPr>
          <p:cNvPr id="3" name="Content Placeholder 2">
            <a:extLst>
              <a:ext uri="{FF2B5EF4-FFF2-40B4-BE49-F238E27FC236}">
                <a16:creationId xmlns:a16="http://schemas.microsoft.com/office/drawing/2014/main" id="{A377556F-0C2E-5B4B-ACB3-3AC2A1F16F74}"/>
              </a:ext>
            </a:extLst>
          </p:cNvPr>
          <p:cNvSpPr>
            <a:spLocks noGrp="1"/>
          </p:cNvSpPr>
          <p:nvPr>
            <p:ph idx="1"/>
          </p:nvPr>
        </p:nvSpPr>
        <p:spPr/>
        <p:txBody>
          <a:bodyPr/>
          <a:lstStyle/>
          <a:p>
            <a:r>
              <a:rPr lang="en-US" dirty="0"/>
              <a:t> </a:t>
            </a:r>
          </a:p>
        </p:txBody>
      </p:sp>
      <p:pic>
        <p:nvPicPr>
          <p:cNvPr id="4" name="Picture 3">
            <a:extLst>
              <a:ext uri="{FF2B5EF4-FFF2-40B4-BE49-F238E27FC236}">
                <a16:creationId xmlns:a16="http://schemas.microsoft.com/office/drawing/2014/main" id="{8C66DF64-F549-614E-97AD-E5D3362E1698}"/>
              </a:ext>
            </a:extLst>
          </p:cNvPr>
          <p:cNvPicPr>
            <a:picLocks noChangeAspect="1"/>
          </p:cNvPicPr>
          <p:nvPr/>
        </p:nvPicPr>
        <p:blipFill>
          <a:blip r:embed="rId2"/>
          <a:stretch>
            <a:fillRect/>
          </a:stretch>
        </p:blipFill>
        <p:spPr>
          <a:xfrm>
            <a:off x="429260" y="1690688"/>
            <a:ext cx="9080500" cy="4886960"/>
          </a:xfrm>
          <a:prstGeom prst="rect">
            <a:avLst/>
          </a:prstGeom>
        </p:spPr>
      </p:pic>
      <p:cxnSp>
        <p:nvCxnSpPr>
          <p:cNvPr id="5" name="Straight Arrow Connector 4">
            <a:extLst>
              <a:ext uri="{FF2B5EF4-FFF2-40B4-BE49-F238E27FC236}">
                <a16:creationId xmlns:a16="http://schemas.microsoft.com/office/drawing/2014/main" id="{5BD91A36-8B24-9449-B921-E9E16E413C62}"/>
              </a:ext>
            </a:extLst>
          </p:cNvPr>
          <p:cNvCxnSpPr>
            <a:cxnSpLocks/>
          </p:cNvCxnSpPr>
          <p:nvPr/>
        </p:nvCxnSpPr>
        <p:spPr>
          <a:xfrm flipH="1">
            <a:off x="4064000" y="2923058"/>
            <a:ext cx="2661920" cy="186385"/>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F2AB8B0-1F5F-0748-920B-235A9CDD0F45}"/>
              </a:ext>
            </a:extLst>
          </p:cNvPr>
          <p:cNvSpPr txBox="1"/>
          <p:nvPr/>
        </p:nvSpPr>
        <p:spPr>
          <a:xfrm>
            <a:off x="8656320" y="2397760"/>
            <a:ext cx="2697480" cy="1384995"/>
          </a:xfrm>
          <a:prstGeom prst="rect">
            <a:avLst/>
          </a:prstGeom>
          <a:solidFill>
            <a:schemeClr val="bg1"/>
          </a:solidFill>
          <a:ln>
            <a:solidFill>
              <a:schemeClr val="bg1">
                <a:lumMod val="65000"/>
              </a:schemeClr>
            </a:solidFill>
          </a:ln>
        </p:spPr>
        <p:txBody>
          <a:bodyPr wrap="square" rtlCol="0">
            <a:spAutoFit/>
          </a:bodyPr>
          <a:lstStyle/>
          <a:p>
            <a:r>
              <a:rPr lang="en-US" sz="2800" dirty="0"/>
              <a:t>Modify your program, run and test</a:t>
            </a:r>
          </a:p>
        </p:txBody>
      </p:sp>
    </p:spTree>
    <p:extLst>
      <p:ext uri="{BB962C8B-B14F-4D97-AF65-F5344CB8AC3E}">
        <p14:creationId xmlns:p14="http://schemas.microsoft.com/office/powerpoint/2010/main" val="29294547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EAA47-8C7C-4649-BBF7-470B5149CE36}"/>
              </a:ext>
            </a:extLst>
          </p:cNvPr>
          <p:cNvSpPr>
            <a:spLocks noGrp="1"/>
          </p:cNvSpPr>
          <p:nvPr>
            <p:ph type="title"/>
          </p:nvPr>
        </p:nvSpPr>
        <p:spPr/>
        <p:txBody>
          <a:bodyPr/>
          <a:lstStyle/>
          <a:p>
            <a:r>
              <a:rPr lang="en-US" dirty="0"/>
              <a:t>Output</a:t>
            </a:r>
          </a:p>
        </p:txBody>
      </p:sp>
      <p:sp>
        <p:nvSpPr>
          <p:cNvPr id="3" name="Content Placeholder 2">
            <a:extLst>
              <a:ext uri="{FF2B5EF4-FFF2-40B4-BE49-F238E27FC236}">
                <a16:creationId xmlns:a16="http://schemas.microsoft.com/office/drawing/2014/main" id="{53A64003-1FE6-D34A-9E6E-21216CB0F618}"/>
              </a:ext>
            </a:extLst>
          </p:cNvPr>
          <p:cNvSpPr>
            <a:spLocks noGrp="1"/>
          </p:cNvSpPr>
          <p:nvPr>
            <p:ph idx="1"/>
          </p:nvPr>
        </p:nvSpPr>
        <p:spPr/>
        <p:txBody>
          <a:bodyPr/>
          <a:lstStyle/>
          <a:p>
            <a:r>
              <a:rPr lang="en-US" dirty="0"/>
              <a:t>Duplicates are not added</a:t>
            </a:r>
          </a:p>
        </p:txBody>
      </p:sp>
      <p:sp>
        <p:nvSpPr>
          <p:cNvPr id="5" name="TextBox 4">
            <a:extLst>
              <a:ext uri="{FF2B5EF4-FFF2-40B4-BE49-F238E27FC236}">
                <a16:creationId xmlns:a16="http://schemas.microsoft.com/office/drawing/2014/main" id="{431D1001-ECAB-3541-A59B-E54E31EE71B8}"/>
              </a:ext>
            </a:extLst>
          </p:cNvPr>
          <p:cNvSpPr txBox="1"/>
          <p:nvPr/>
        </p:nvSpPr>
        <p:spPr>
          <a:xfrm>
            <a:off x="365760" y="6311900"/>
            <a:ext cx="6056786" cy="369332"/>
          </a:xfrm>
          <a:prstGeom prst="rect">
            <a:avLst/>
          </a:prstGeom>
          <a:noFill/>
        </p:spPr>
        <p:txBody>
          <a:bodyPr wrap="none" rtlCol="0">
            <a:spAutoFit/>
          </a:bodyPr>
          <a:lstStyle/>
          <a:p>
            <a:r>
              <a:rPr lang="en-US" dirty="0"/>
              <a:t>Extra question - how can you make this check case insensitive? </a:t>
            </a:r>
          </a:p>
        </p:txBody>
      </p:sp>
      <p:pic>
        <p:nvPicPr>
          <p:cNvPr id="6" name="Picture 5">
            <a:extLst>
              <a:ext uri="{FF2B5EF4-FFF2-40B4-BE49-F238E27FC236}">
                <a16:creationId xmlns:a16="http://schemas.microsoft.com/office/drawing/2014/main" id="{92289A92-C343-D94E-B98C-97721EC6A4F4}"/>
              </a:ext>
            </a:extLst>
          </p:cNvPr>
          <p:cNvPicPr>
            <a:picLocks noChangeAspect="1"/>
          </p:cNvPicPr>
          <p:nvPr/>
        </p:nvPicPr>
        <p:blipFill>
          <a:blip r:embed="rId2"/>
          <a:stretch>
            <a:fillRect/>
          </a:stretch>
        </p:blipFill>
        <p:spPr>
          <a:xfrm>
            <a:off x="580545" y="2393949"/>
            <a:ext cx="10085325" cy="3573713"/>
          </a:xfrm>
          <a:prstGeom prst="rect">
            <a:avLst/>
          </a:prstGeom>
        </p:spPr>
      </p:pic>
    </p:spTree>
    <p:extLst>
      <p:ext uri="{BB962C8B-B14F-4D97-AF65-F5344CB8AC3E}">
        <p14:creationId xmlns:p14="http://schemas.microsoft.com/office/powerpoint/2010/main" val="4054240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a:xfrm>
            <a:off x="838200" y="1639887"/>
            <a:ext cx="10515600" cy="4351338"/>
          </a:xfrm>
        </p:spPr>
        <p:txBody>
          <a:bodyPr anchor="t">
            <a:normAutofit/>
          </a:bodyPr>
          <a:lstStyle/>
          <a:p>
            <a:r>
              <a:rPr lang="en-US" dirty="0"/>
              <a:t>A group of items, usually of the same type, stored together </a:t>
            </a:r>
          </a:p>
          <a:p>
            <a:r>
              <a:rPr lang="en-US" dirty="0"/>
              <a:t>To define a list in Python, give it a name</a:t>
            </a:r>
          </a:p>
          <a:p>
            <a:r>
              <a:rPr lang="en-US" dirty="0"/>
              <a:t>Use square brackets [ ]  to define the list</a:t>
            </a:r>
          </a:p>
          <a:p>
            <a:r>
              <a:rPr lang="en-US" dirty="0"/>
              <a:t>Separate the list items with commas</a:t>
            </a:r>
          </a:p>
          <a:p>
            <a:r>
              <a:rPr lang="en-US" dirty="0"/>
              <a:t>You can either refer to the whole list by its name</a:t>
            </a:r>
          </a:p>
          <a:p>
            <a:r>
              <a:rPr lang="en-US" dirty="0"/>
              <a:t>Or, you can refer to any of the list items by their position number - the list </a:t>
            </a:r>
            <a:r>
              <a:rPr lang="en-US" b="1" dirty="0"/>
              <a:t>index</a:t>
            </a:r>
          </a:p>
          <a:p>
            <a:endParaRPr lang="en-US" dirty="0"/>
          </a:p>
        </p:txBody>
      </p:sp>
      <p:sp>
        <p:nvSpPr>
          <p:cNvPr id="4" name="Slide Number Placeholder 3">
            <a:extLst>
              <a:ext uri="{FF2B5EF4-FFF2-40B4-BE49-F238E27FC236}">
                <a16:creationId xmlns:a16="http://schemas.microsoft.com/office/drawing/2014/main" id="{C531D433-90F8-4514-B5AD-33046712E0FB}"/>
              </a:ext>
            </a:extLst>
          </p:cNvPr>
          <p:cNvSpPr>
            <a:spLocks noGrp="1"/>
          </p:cNvSpPr>
          <p:nvPr>
            <p:ph type="sldNum" sz="quarter" idx="12"/>
          </p:nvPr>
        </p:nvSpPr>
        <p:spPr/>
        <p:txBody>
          <a:bodyPr/>
          <a:lstStyle/>
          <a:p>
            <a:fld id="{ACEF83E0-0301-42DA-A9FE-9D420543D3CF}" type="slidenum">
              <a:rPr lang="en-US" smtClean="0"/>
              <a:pPr/>
              <a:t>3</a:t>
            </a:fld>
            <a:endParaRPr lang="en-US"/>
          </a:p>
        </p:txBody>
      </p:sp>
      <p:pic>
        <p:nvPicPr>
          <p:cNvPr id="5" name="Picture 4">
            <a:extLst>
              <a:ext uri="{FF2B5EF4-FFF2-40B4-BE49-F238E27FC236}">
                <a16:creationId xmlns:a16="http://schemas.microsoft.com/office/drawing/2014/main" id="{735AB825-ABA3-B842-855F-E50D2F679C2B}"/>
              </a:ext>
            </a:extLst>
          </p:cNvPr>
          <p:cNvPicPr>
            <a:picLocks noChangeAspect="1"/>
          </p:cNvPicPr>
          <p:nvPr/>
        </p:nvPicPr>
        <p:blipFill>
          <a:blip r:embed="rId2"/>
          <a:stretch>
            <a:fillRect/>
          </a:stretch>
        </p:blipFill>
        <p:spPr>
          <a:xfrm>
            <a:off x="3594100" y="4840287"/>
            <a:ext cx="7632244" cy="1881187"/>
          </a:xfrm>
          <a:prstGeom prst="rect">
            <a:avLst/>
          </a:prstGeom>
        </p:spPr>
      </p:pic>
    </p:spTree>
    <p:extLst>
      <p:ext uri="{BB962C8B-B14F-4D97-AF65-F5344CB8AC3E}">
        <p14:creationId xmlns:p14="http://schemas.microsoft.com/office/powerpoint/2010/main" val="371302768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9DFD6-BA50-4A4B-B2F6-373434EF4D14}"/>
              </a:ext>
            </a:extLst>
          </p:cNvPr>
          <p:cNvSpPr>
            <a:spLocks noGrp="1"/>
          </p:cNvSpPr>
          <p:nvPr>
            <p:ph type="title"/>
          </p:nvPr>
        </p:nvSpPr>
        <p:spPr/>
        <p:txBody>
          <a:bodyPr/>
          <a:lstStyle/>
          <a:p>
            <a:r>
              <a:rPr lang="en-US" dirty="0"/>
              <a:t>Removing things from a list</a:t>
            </a:r>
          </a:p>
        </p:txBody>
      </p:sp>
      <p:sp>
        <p:nvSpPr>
          <p:cNvPr id="3" name="Content Placeholder 2">
            <a:extLst>
              <a:ext uri="{FF2B5EF4-FFF2-40B4-BE49-F238E27FC236}">
                <a16:creationId xmlns:a16="http://schemas.microsoft.com/office/drawing/2014/main" id="{9F653575-A1CB-474B-8AAA-51FE7ED999D5}"/>
              </a:ext>
            </a:extLst>
          </p:cNvPr>
          <p:cNvSpPr>
            <a:spLocks noGrp="1"/>
          </p:cNvSpPr>
          <p:nvPr>
            <p:ph idx="1"/>
          </p:nvPr>
        </p:nvSpPr>
        <p:spPr/>
        <p:txBody>
          <a:bodyPr/>
          <a:lstStyle/>
          <a:p>
            <a:r>
              <a:rPr lang="en-US" dirty="0"/>
              <a:t>Two ways:</a:t>
            </a:r>
          </a:p>
          <a:p>
            <a:r>
              <a:rPr lang="en-US" dirty="0"/>
              <a:t>Use </a:t>
            </a:r>
            <a:r>
              <a:rPr lang="en-US" b="1" dirty="0"/>
              <a:t>pop() </a:t>
            </a:r>
            <a:r>
              <a:rPr lang="en-US" dirty="0"/>
              <a:t>if you know </a:t>
            </a:r>
            <a:r>
              <a:rPr lang="en-US" b="1" dirty="0"/>
              <a:t>where</a:t>
            </a:r>
            <a:r>
              <a:rPr lang="en-US" dirty="0"/>
              <a:t> in the list you want to remove the item from – what position? </a:t>
            </a:r>
          </a:p>
          <a:p>
            <a:endParaRPr lang="en-US" dirty="0"/>
          </a:p>
          <a:p>
            <a:r>
              <a:rPr lang="en-US" dirty="0"/>
              <a:t>Use </a:t>
            </a:r>
            <a:r>
              <a:rPr lang="en-US" b="1" dirty="0"/>
              <a:t>remove() </a:t>
            </a:r>
            <a:r>
              <a:rPr lang="en-US" dirty="0"/>
              <a:t>if you know </a:t>
            </a:r>
            <a:r>
              <a:rPr lang="en-US" b="1" dirty="0"/>
              <a:t>what</a:t>
            </a:r>
            <a:r>
              <a:rPr lang="en-US" dirty="0"/>
              <a:t> you want to remove </a:t>
            </a:r>
          </a:p>
        </p:txBody>
      </p:sp>
    </p:spTree>
    <p:extLst>
      <p:ext uri="{BB962C8B-B14F-4D97-AF65-F5344CB8AC3E}">
        <p14:creationId xmlns:p14="http://schemas.microsoft.com/office/powerpoint/2010/main" val="228108470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4C8E9-36E7-2347-B4B4-D6E27A638E88}"/>
              </a:ext>
            </a:extLst>
          </p:cNvPr>
          <p:cNvSpPr>
            <a:spLocks noGrp="1"/>
          </p:cNvSpPr>
          <p:nvPr>
            <p:ph type="title"/>
          </p:nvPr>
        </p:nvSpPr>
        <p:spPr/>
        <p:txBody>
          <a:bodyPr/>
          <a:lstStyle/>
          <a:p>
            <a:r>
              <a:rPr lang="en-US" dirty="0"/>
              <a:t>pop() - remove by index (position in list)</a:t>
            </a:r>
          </a:p>
        </p:txBody>
      </p:sp>
      <p:sp>
        <p:nvSpPr>
          <p:cNvPr id="3" name="Content Placeholder 2">
            <a:extLst>
              <a:ext uri="{FF2B5EF4-FFF2-40B4-BE49-F238E27FC236}">
                <a16:creationId xmlns:a16="http://schemas.microsoft.com/office/drawing/2014/main" id="{50035533-CFAD-0442-8337-72D707CEC458}"/>
              </a:ext>
            </a:extLst>
          </p:cNvPr>
          <p:cNvSpPr>
            <a:spLocks noGrp="1"/>
          </p:cNvSpPr>
          <p:nvPr>
            <p:ph idx="1"/>
          </p:nvPr>
        </p:nvSpPr>
        <p:spPr>
          <a:xfrm>
            <a:off x="166370" y="1613536"/>
            <a:ext cx="11785410" cy="4351338"/>
          </a:xfrm>
        </p:spPr>
        <p:txBody>
          <a:bodyPr/>
          <a:lstStyle/>
          <a:p>
            <a:r>
              <a:rPr lang="en-US" dirty="0"/>
              <a:t>pop() can be called with an argument to remove the item at that index</a:t>
            </a:r>
          </a:p>
          <a:p>
            <a:r>
              <a:rPr lang="en-US" dirty="0"/>
              <a:t>Or it can be called with no argument, and it removes the last list item  </a:t>
            </a:r>
          </a:p>
        </p:txBody>
      </p:sp>
      <p:pic>
        <p:nvPicPr>
          <p:cNvPr id="5" name="Picture 4">
            <a:extLst>
              <a:ext uri="{FF2B5EF4-FFF2-40B4-BE49-F238E27FC236}">
                <a16:creationId xmlns:a16="http://schemas.microsoft.com/office/drawing/2014/main" id="{137C928D-17C9-D14B-B648-75B66D539AD3}"/>
              </a:ext>
            </a:extLst>
          </p:cNvPr>
          <p:cNvPicPr>
            <a:picLocks noChangeAspect="1"/>
          </p:cNvPicPr>
          <p:nvPr/>
        </p:nvPicPr>
        <p:blipFill>
          <a:blip r:embed="rId2"/>
          <a:stretch>
            <a:fillRect/>
          </a:stretch>
        </p:blipFill>
        <p:spPr>
          <a:xfrm>
            <a:off x="166370" y="2643823"/>
            <a:ext cx="11785410" cy="4214177"/>
          </a:xfrm>
          <a:prstGeom prst="rect">
            <a:avLst/>
          </a:prstGeom>
        </p:spPr>
      </p:pic>
      <p:sp>
        <p:nvSpPr>
          <p:cNvPr id="6" name="TextBox 5">
            <a:extLst>
              <a:ext uri="{FF2B5EF4-FFF2-40B4-BE49-F238E27FC236}">
                <a16:creationId xmlns:a16="http://schemas.microsoft.com/office/drawing/2014/main" id="{4A198C2C-42D1-3941-A8AB-CCAE711D6F0B}"/>
              </a:ext>
            </a:extLst>
          </p:cNvPr>
          <p:cNvSpPr txBox="1"/>
          <p:nvPr/>
        </p:nvSpPr>
        <p:spPr>
          <a:xfrm>
            <a:off x="6969761" y="3210560"/>
            <a:ext cx="4384040" cy="646331"/>
          </a:xfrm>
          <a:prstGeom prst="rect">
            <a:avLst/>
          </a:prstGeom>
          <a:solidFill>
            <a:schemeClr val="bg1"/>
          </a:solidFill>
        </p:spPr>
        <p:txBody>
          <a:bodyPr wrap="square" rtlCol="0">
            <a:spAutoFit/>
          </a:bodyPr>
          <a:lstStyle/>
          <a:p>
            <a:r>
              <a:rPr lang="en-US" dirty="0"/>
              <a:t>What happens if you try to remove an index that doesn't exist?</a:t>
            </a:r>
          </a:p>
        </p:txBody>
      </p:sp>
    </p:spTree>
    <p:extLst>
      <p:ext uri="{BB962C8B-B14F-4D97-AF65-F5344CB8AC3E}">
        <p14:creationId xmlns:p14="http://schemas.microsoft.com/office/powerpoint/2010/main" val="24738549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C76AB-0A18-F740-A4A7-6F31CDCA19EF}"/>
              </a:ext>
            </a:extLst>
          </p:cNvPr>
          <p:cNvSpPr>
            <a:spLocks noGrp="1"/>
          </p:cNvSpPr>
          <p:nvPr>
            <p:ph type="title"/>
          </p:nvPr>
        </p:nvSpPr>
        <p:spPr/>
        <p:txBody>
          <a:bodyPr/>
          <a:lstStyle/>
          <a:p>
            <a:r>
              <a:rPr lang="en-US" dirty="0"/>
              <a:t>remove() - removing an item from a list</a:t>
            </a:r>
          </a:p>
        </p:txBody>
      </p:sp>
      <p:sp>
        <p:nvSpPr>
          <p:cNvPr id="3" name="Content Placeholder 2">
            <a:extLst>
              <a:ext uri="{FF2B5EF4-FFF2-40B4-BE49-F238E27FC236}">
                <a16:creationId xmlns:a16="http://schemas.microsoft.com/office/drawing/2014/main" id="{42E988AE-E828-4442-8A27-EBC252A4FF52}"/>
              </a:ext>
            </a:extLst>
          </p:cNvPr>
          <p:cNvSpPr>
            <a:spLocks noGrp="1"/>
          </p:cNvSpPr>
          <p:nvPr>
            <p:ph idx="1"/>
          </p:nvPr>
        </p:nvSpPr>
        <p:spPr/>
        <p:txBody>
          <a:bodyPr/>
          <a:lstStyle/>
          <a:p>
            <a:r>
              <a:rPr lang="en-US" dirty="0"/>
              <a:t>It's an error to try to remove an object that is not in the list</a:t>
            </a:r>
          </a:p>
        </p:txBody>
      </p:sp>
      <p:pic>
        <p:nvPicPr>
          <p:cNvPr id="4" name="Picture 3">
            <a:extLst>
              <a:ext uri="{FF2B5EF4-FFF2-40B4-BE49-F238E27FC236}">
                <a16:creationId xmlns:a16="http://schemas.microsoft.com/office/drawing/2014/main" id="{AF3EE0B8-75C9-B641-AA99-D994357A39F5}"/>
              </a:ext>
            </a:extLst>
          </p:cNvPr>
          <p:cNvPicPr>
            <a:picLocks noChangeAspect="1"/>
          </p:cNvPicPr>
          <p:nvPr/>
        </p:nvPicPr>
        <p:blipFill>
          <a:blip r:embed="rId2"/>
          <a:stretch>
            <a:fillRect/>
          </a:stretch>
        </p:blipFill>
        <p:spPr>
          <a:xfrm>
            <a:off x="298450" y="2331244"/>
            <a:ext cx="10933706" cy="4272756"/>
          </a:xfrm>
          <a:prstGeom prst="rect">
            <a:avLst/>
          </a:prstGeom>
        </p:spPr>
      </p:pic>
    </p:spTree>
    <p:extLst>
      <p:ext uri="{BB962C8B-B14F-4D97-AF65-F5344CB8AC3E}">
        <p14:creationId xmlns:p14="http://schemas.microsoft.com/office/powerpoint/2010/main" val="1355151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Remove Vs. Pop Vs. Delete Methods</a:t>
            </a:r>
          </a:p>
        </p:txBody>
      </p:sp>
      <p:sp>
        <p:nvSpPr>
          <p:cNvPr id="3" name="Content Placeholder 2"/>
          <p:cNvSpPr>
            <a:spLocks noGrp="1"/>
          </p:cNvSpPr>
          <p:nvPr>
            <p:ph idx="1"/>
          </p:nvPr>
        </p:nvSpPr>
        <p:spPr/>
        <p:txBody>
          <a:bodyPr anchor="t">
            <a:normAutofit fontScale="92500" lnSpcReduction="10000"/>
          </a:bodyPr>
          <a:lstStyle/>
          <a:p>
            <a:r>
              <a:rPr lang="en-US" b="1" dirty="0"/>
              <a:t>pop </a:t>
            </a:r>
            <a:r>
              <a:rPr lang="en-US" dirty="0"/>
              <a:t>is good to remove the last item in a list, or if you know the index of the item that you want to get rid of</a:t>
            </a:r>
          </a:p>
          <a:p>
            <a:r>
              <a:rPr lang="en-US" dirty="0"/>
              <a:t>pop </a:t>
            </a:r>
            <a:r>
              <a:rPr lang="en-US" u="sng" dirty="0" smtClean="0"/>
              <a:t>returns</a:t>
            </a:r>
            <a:r>
              <a:rPr lang="en-US" dirty="0" smtClean="0"/>
              <a:t> </a:t>
            </a:r>
            <a:r>
              <a:rPr lang="en-US" dirty="0"/>
              <a:t>the list item it removed</a:t>
            </a:r>
          </a:p>
          <a:p>
            <a:endParaRPr lang="en-US" dirty="0"/>
          </a:p>
          <a:p>
            <a:r>
              <a:rPr lang="en-US" b="1" dirty="0"/>
              <a:t>remove </a:t>
            </a:r>
            <a:r>
              <a:rPr lang="en-US" dirty="0"/>
              <a:t>is good if you know exactly how the item is spelled, or you know the exact value </a:t>
            </a:r>
          </a:p>
          <a:p>
            <a:r>
              <a:rPr lang="en-US" dirty="0"/>
              <a:t>remove gets rid of the </a:t>
            </a:r>
            <a:r>
              <a:rPr lang="en-US" i="1" dirty="0"/>
              <a:t>first</a:t>
            </a:r>
            <a:r>
              <a:rPr lang="en-US" dirty="0"/>
              <a:t> matching value</a:t>
            </a:r>
          </a:p>
          <a:p>
            <a:r>
              <a:rPr lang="en-US" dirty="0"/>
              <a:t>remove doesn't return anything</a:t>
            </a:r>
          </a:p>
          <a:p>
            <a:endParaRPr lang="en-US" dirty="0"/>
          </a:p>
          <a:p>
            <a:r>
              <a:rPr lang="en-US" dirty="0"/>
              <a:t>pop and remove both fail if the item you try to remove is not there.</a:t>
            </a:r>
          </a:p>
        </p:txBody>
      </p:sp>
      <p:sp>
        <p:nvSpPr>
          <p:cNvPr id="4" name="Slide Number Placeholder 3">
            <a:extLst>
              <a:ext uri="{FF2B5EF4-FFF2-40B4-BE49-F238E27FC236}">
                <a16:creationId xmlns:a16="http://schemas.microsoft.com/office/drawing/2014/main" id="{A00D4584-0A70-4548-AA3D-E776B105D076}"/>
              </a:ext>
            </a:extLst>
          </p:cNvPr>
          <p:cNvSpPr>
            <a:spLocks noGrp="1"/>
          </p:cNvSpPr>
          <p:nvPr>
            <p:ph type="sldNum" sz="quarter" idx="12"/>
          </p:nvPr>
        </p:nvSpPr>
        <p:spPr/>
        <p:txBody>
          <a:bodyPr/>
          <a:lstStyle/>
          <a:p>
            <a:fld id="{ACEF83E0-0301-42DA-A9FE-9D420543D3CF}" type="slidenum">
              <a:rPr lang="en-US" smtClean="0"/>
              <a:pPr/>
              <a:t>33</a:t>
            </a:fld>
            <a:endParaRPr lang="en-US"/>
          </a:p>
        </p:txBody>
      </p:sp>
    </p:spTree>
    <p:extLst>
      <p:ext uri="{BB962C8B-B14F-4D97-AF65-F5344CB8AC3E}">
        <p14:creationId xmlns:p14="http://schemas.microsoft.com/office/powerpoint/2010/main" val="16332404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BA799-7427-7C4D-9935-CBC6F4C312DB}"/>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6E67ED91-68EB-8A4D-A198-8A740696D1E7}"/>
              </a:ext>
            </a:extLst>
          </p:cNvPr>
          <p:cNvSpPr>
            <a:spLocks noGrp="1"/>
          </p:cNvSpPr>
          <p:nvPr>
            <p:ph idx="1"/>
          </p:nvPr>
        </p:nvSpPr>
        <p:spPr/>
        <p:txBody>
          <a:bodyPr/>
          <a:lstStyle/>
          <a:p>
            <a:r>
              <a:rPr lang="en-US" dirty="0"/>
              <a:t>Use pop() to remove the last movie from your movie </a:t>
            </a:r>
            <a:r>
              <a:rPr lang="en-US" dirty="0" smtClean="0"/>
              <a:t>list</a:t>
            </a:r>
          </a:p>
          <a:p>
            <a:r>
              <a:rPr lang="en-US" dirty="0" smtClean="0"/>
              <a:t>Print the list to verify it was removed</a:t>
            </a:r>
            <a:endParaRPr lang="en-US" dirty="0"/>
          </a:p>
          <a:p>
            <a:r>
              <a:rPr lang="en-US" dirty="0" smtClean="0"/>
              <a:t>Use </a:t>
            </a:r>
            <a:r>
              <a:rPr lang="en-US" dirty="0"/>
              <a:t>remove() to remove 'Jaws' from your movie list </a:t>
            </a:r>
            <a:r>
              <a:rPr lang="en-US" dirty="0" smtClean="0"/>
              <a:t>(or a movie of your choice, if you have different movies in your list</a:t>
            </a:r>
          </a:p>
          <a:p>
            <a:r>
              <a:rPr lang="en-US" dirty="0" smtClean="0"/>
              <a:t>Print the list to verify it was removed</a:t>
            </a:r>
            <a:endParaRPr lang="en-US" dirty="0"/>
          </a:p>
        </p:txBody>
      </p:sp>
    </p:spTree>
    <p:extLst>
      <p:ext uri="{BB962C8B-B14F-4D97-AF65-F5344CB8AC3E}">
        <p14:creationId xmlns:p14="http://schemas.microsoft.com/office/powerpoint/2010/main" val="22723522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 and + with lists</a:t>
            </a:r>
          </a:p>
        </p:txBody>
      </p:sp>
      <p:sp>
        <p:nvSpPr>
          <p:cNvPr id="3" name="Content Placeholder 2"/>
          <p:cNvSpPr>
            <a:spLocks noGrp="1"/>
          </p:cNvSpPr>
          <p:nvPr>
            <p:ph idx="1"/>
          </p:nvPr>
        </p:nvSpPr>
        <p:spPr/>
        <p:txBody>
          <a:bodyPr anchor="t">
            <a:normAutofit/>
          </a:bodyPr>
          <a:lstStyle/>
          <a:p>
            <a:r>
              <a:rPr lang="en-US" dirty="0"/>
              <a:t>Want a list of 100 zeros?</a:t>
            </a:r>
          </a:p>
          <a:p>
            <a:r>
              <a:rPr lang="en-US" dirty="0"/>
              <a:t>Want to add all the items in one list to all the items in another list?</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D0731D84-A6DB-461D-A075-7551F7A0B62A}"/>
              </a:ext>
            </a:extLst>
          </p:cNvPr>
          <p:cNvSpPr>
            <a:spLocks noGrp="1"/>
          </p:cNvSpPr>
          <p:nvPr>
            <p:ph type="sldNum" sz="quarter" idx="12"/>
          </p:nvPr>
        </p:nvSpPr>
        <p:spPr/>
        <p:txBody>
          <a:bodyPr/>
          <a:lstStyle/>
          <a:p>
            <a:fld id="{ACEF83E0-0301-42DA-A9FE-9D420543D3CF}" type="slidenum">
              <a:rPr lang="en-US" smtClean="0"/>
              <a:pPr/>
              <a:t>35</a:t>
            </a:fld>
            <a:endParaRPr lang="en-US"/>
          </a:p>
        </p:txBody>
      </p:sp>
      <p:pic>
        <p:nvPicPr>
          <p:cNvPr id="5" name="Picture 4">
            <a:extLst>
              <a:ext uri="{FF2B5EF4-FFF2-40B4-BE49-F238E27FC236}">
                <a16:creationId xmlns:a16="http://schemas.microsoft.com/office/drawing/2014/main" id="{1734EA18-3261-DC4E-BB96-BE07DC95E247}"/>
              </a:ext>
            </a:extLst>
          </p:cNvPr>
          <p:cNvPicPr>
            <a:picLocks noChangeAspect="1"/>
          </p:cNvPicPr>
          <p:nvPr/>
        </p:nvPicPr>
        <p:blipFill>
          <a:blip r:embed="rId2"/>
          <a:stretch>
            <a:fillRect/>
          </a:stretch>
        </p:blipFill>
        <p:spPr>
          <a:xfrm>
            <a:off x="266700" y="3093244"/>
            <a:ext cx="11634054" cy="2291556"/>
          </a:xfrm>
          <a:prstGeom prst="rect">
            <a:avLst/>
          </a:prstGeom>
        </p:spPr>
      </p:pic>
    </p:spTree>
    <p:extLst>
      <p:ext uri="{BB962C8B-B14F-4D97-AF65-F5344CB8AC3E}">
        <p14:creationId xmlns:p14="http://schemas.microsoft.com/office/powerpoint/2010/main" val="1229457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1E114-3226-2743-8E36-9CD98E06BAC3}"/>
              </a:ext>
            </a:extLst>
          </p:cNvPr>
          <p:cNvSpPr>
            <a:spLocks noGrp="1"/>
          </p:cNvSpPr>
          <p:nvPr>
            <p:ph type="title"/>
          </p:nvPr>
        </p:nvSpPr>
        <p:spPr/>
        <p:txBody>
          <a:bodyPr/>
          <a:lstStyle/>
          <a:p>
            <a:r>
              <a:rPr lang="en-US" dirty="0"/>
              <a:t>Random items</a:t>
            </a:r>
          </a:p>
        </p:txBody>
      </p:sp>
      <p:sp>
        <p:nvSpPr>
          <p:cNvPr id="3" name="Content Placeholder 2">
            <a:extLst>
              <a:ext uri="{FF2B5EF4-FFF2-40B4-BE49-F238E27FC236}">
                <a16:creationId xmlns:a16="http://schemas.microsoft.com/office/drawing/2014/main" id="{6D245252-0671-3C4D-B33E-9E4F57BC7AAB}"/>
              </a:ext>
            </a:extLst>
          </p:cNvPr>
          <p:cNvSpPr>
            <a:spLocks noGrp="1"/>
          </p:cNvSpPr>
          <p:nvPr>
            <p:ph idx="1"/>
          </p:nvPr>
        </p:nvSpPr>
        <p:spPr/>
        <p:txBody>
          <a:bodyPr/>
          <a:lstStyle/>
          <a:p>
            <a:r>
              <a:rPr lang="en-US" dirty="0"/>
              <a:t> Using random methods with lists </a:t>
            </a:r>
          </a:p>
        </p:txBody>
      </p:sp>
      <p:pic>
        <p:nvPicPr>
          <p:cNvPr id="5" name="Picture 4">
            <a:extLst>
              <a:ext uri="{FF2B5EF4-FFF2-40B4-BE49-F238E27FC236}">
                <a16:creationId xmlns:a16="http://schemas.microsoft.com/office/drawing/2014/main" id="{9FE16C47-FD9F-CA46-9F89-20E2401FDF97}"/>
              </a:ext>
            </a:extLst>
          </p:cNvPr>
          <p:cNvPicPr>
            <a:picLocks noChangeAspect="1"/>
          </p:cNvPicPr>
          <p:nvPr/>
        </p:nvPicPr>
        <p:blipFill>
          <a:blip r:embed="rId2"/>
          <a:stretch>
            <a:fillRect/>
          </a:stretch>
        </p:blipFill>
        <p:spPr>
          <a:xfrm>
            <a:off x="482600" y="2757170"/>
            <a:ext cx="11092518" cy="3135630"/>
          </a:xfrm>
          <a:prstGeom prst="rect">
            <a:avLst/>
          </a:prstGeom>
        </p:spPr>
      </p:pic>
    </p:spTree>
    <p:extLst>
      <p:ext uri="{BB962C8B-B14F-4D97-AF65-F5344CB8AC3E}">
        <p14:creationId xmlns:p14="http://schemas.microsoft.com/office/powerpoint/2010/main" val="27517217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CF9FC-01AA-BD4F-B5FA-8BEEC2D55F5E}"/>
              </a:ext>
            </a:extLst>
          </p:cNvPr>
          <p:cNvSpPr>
            <a:spLocks noGrp="1"/>
          </p:cNvSpPr>
          <p:nvPr>
            <p:ph type="title"/>
          </p:nvPr>
        </p:nvSpPr>
        <p:spPr/>
        <p:txBody>
          <a:bodyPr/>
          <a:lstStyle/>
          <a:p>
            <a:r>
              <a:rPr lang="en-US" dirty="0"/>
              <a:t>Your turn</a:t>
            </a:r>
          </a:p>
        </p:txBody>
      </p:sp>
      <p:sp>
        <p:nvSpPr>
          <p:cNvPr id="3" name="Content Placeholder 2">
            <a:extLst>
              <a:ext uri="{FF2B5EF4-FFF2-40B4-BE49-F238E27FC236}">
                <a16:creationId xmlns:a16="http://schemas.microsoft.com/office/drawing/2014/main" id="{32415C0B-A37D-854A-8F55-F1404EEBA05C}"/>
              </a:ext>
            </a:extLst>
          </p:cNvPr>
          <p:cNvSpPr>
            <a:spLocks noGrp="1"/>
          </p:cNvSpPr>
          <p:nvPr>
            <p:ph idx="1"/>
          </p:nvPr>
        </p:nvSpPr>
        <p:spPr/>
        <p:txBody>
          <a:bodyPr/>
          <a:lstStyle/>
          <a:p>
            <a:r>
              <a:rPr lang="en-US" dirty="0"/>
              <a:t>Make a list of your favorite 4 (or 3 or 5 or 10) movies </a:t>
            </a:r>
          </a:p>
          <a:p>
            <a:r>
              <a:rPr lang="en-US" dirty="0"/>
              <a:t>Use shuffle to arrange the list in a random order</a:t>
            </a:r>
          </a:p>
          <a:p>
            <a:r>
              <a:rPr lang="en-US" dirty="0"/>
              <a:t>Use enumerate and a loop to print a numbered list, for example: </a:t>
            </a:r>
          </a:p>
        </p:txBody>
      </p:sp>
      <p:pic>
        <p:nvPicPr>
          <p:cNvPr id="4" name="Picture 3">
            <a:extLst>
              <a:ext uri="{FF2B5EF4-FFF2-40B4-BE49-F238E27FC236}">
                <a16:creationId xmlns:a16="http://schemas.microsoft.com/office/drawing/2014/main" id="{030A4B7A-2CEF-FE42-9B00-FEF3D6BCA452}"/>
              </a:ext>
            </a:extLst>
          </p:cNvPr>
          <p:cNvPicPr>
            <a:picLocks noChangeAspect="1"/>
          </p:cNvPicPr>
          <p:nvPr/>
        </p:nvPicPr>
        <p:blipFill>
          <a:blip r:embed="rId2"/>
          <a:stretch>
            <a:fillRect/>
          </a:stretch>
        </p:blipFill>
        <p:spPr>
          <a:xfrm>
            <a:off x="6983729" y="4001294"/>
            <a:ext cx="3318461" cy="1749266"/>
          </a:xfrm>
          <a:prstGeom prst="rect">
            <a:avLst/>
          </a:prstGeom>
        </p:spPr>
      </p:pic>
    </p:spTree>
    <p:extLst>
      <p:ext uri="{BB962C8B-B14F-4D97-AF65-F5344CB8AC3E}">
        <p14:creationId xmlns:p14="http://schemas.microsoft.com/office/powerpoint/2010/main" val="6950947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4819F-89B2-8A49-91A3-9085C4C4CEFB}"/>
              </a:ext>
            </a:extLst>
          </p:cNvPr>
          <p:cNvSpPr>
            <a:spLocks noGrp="1"/>
          </p:cNvSpPr>
          <p:nvPr>
            <p:ph type="title"/>
          </p:nvPr>
        </p:nvSpPr>
        <p:spPr/>
        <p:txBody>
          <a:bodyPr/>
          <a:lstStyle/>
          <a:p>
            <a:r>
              <a:rPr lang="en-US" dirty="0"/>
              <a:t>Random movie playlist</a:t>
            </a:r>
          </a:p>
        </p:txBody>
      </p:sp>
      <p:sp>
        <p:nvSpPr>
          <p:cNvPr id="3" name="Content Placeholder 2">
            <a:extLst>
              <a:ext uri="{FF2B5EF4-FFF2-40B4-BE49-F238E27FC236}">
                <a16:creationId xmlns:a16="http://schemas.microsoft.com/office/drawing/2014/main" id="{84812CAB-D20A-EC45-8576-731C6C561713}"/>
              </a:ext>
            </a:extLst>
          </p:cNvPr>
          <p:cNvSpPr>
            <a:spLocks noGrp="1"/>
          </p:cNvSpPr>
          <p:nvPr>
            <p:ph idx="1"/>
          </p:nvPr>
        </p:nvSpPr>
        <p:spPr/>
        <p:txBody>
          <a:bodyPr/>
          <a:lstStyle/>
          <a:p>
            <a:r>
              <a:rPr lang="en-US" dirty="0"/>
              <a:t> Example solution</a:t>
            </a:r>
          </a:p>
        </p:txBody>
      </p:sp>
      <p:pic>
        <p:nvPicPr>
          <p:cNvPr id="4" name="Picture 3">
            <a:extLst>
              <a:ext uri="{FF2B5EF4-FFF2-40B4-BE49-F238E27FC236}">
                <a16:creationId xmlns:a16="http://schemas.microsoft.com/office/drawing/2014/main" id="{B75E6C40-975E-A242-A4BD-53F7FC8E1AF4}"/>
              </a:ext>
            </a:extLst>
          </p:cNvPr>
          <p:cNvPicPr>
            <a:picLocks noChangeAspect="1"/>
          </p:cNvPicPr>
          <p:nvPr/>
        </p:nvPicPr>
        <p:blipFill>
          <a:blip r:embed="rId2"/>
          <a:stretch>
            <a:fillRect/>
          </a:stretch>
        </p:blipFill>
        <p:spPr>
          <a:xfrm>
            <a:off x="548639" y="3086893"/>
            <a:ext cx="10643571" cy="3090069"/>
          </a:xfrm>
          <a:prstGeom prst="rect">
            <a:avLst/>
          </a:prstGeom>
        </p:spPr>
      </p:pic>
    </p:spTree>
    <p:extLst>
      <p:ext uri="{BB962C8B-B14F-4D97-AF65-F5344CB8AC3E}">
        <p14:creationId xmlns:p14="http://schemas.microsoft.com/office/powerpoint/2010/main" val="29306980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 - summary</a:t>
            </a:r>
          </a:p>
        </p:txBody>
      </p:sp>
      <p:sp>
        <p:nvSpPr>
          <p:cNvPr id="3" name="Content Placeholder 2"/>
          <p:cNvSpPr>
            <a:spLocks noGrp="1"/>
          </p:cNvSpPr>
          <p:nvPr>
            <p:ph idx="1"/>
          </p:nvPr>
        </p:nvSpPr>
        <p:spPr/>
        <p:txBody>
          <a:bodyPr anchor="t">
            <a:normAutofit/>
          </a:bodyPr>
          <a:lstStyle/>
          <a:p>
            <a:r>
              <a:rPr lang="en-US" dirty="0"/>
              <a:t>Lists are really useful</a:t>
            </a:r>
          </a:p>
          <a:p>
            <a:r>
              <a:rPr lang="en-US" dirty="0"/>
              <a:t>Lists are one of the most common data structures in Python</a:t>
            </a:r>
          </a:p>
          <a:p>
            <a:r>
              <a:rPr lang="en-US" dirty="0"/>
              <a:t>Learn how to create them, add data, remove data, use them in a loop for calculations and printing</a:t>
            </a:r>
          </a:p>
        </p:txBody>
      </p:sp>
      <p:sp>
        <p:nvSpPr>
          <p:cNvPr id="4" name="Slide Number Placeholder 3">
            <a:extLst>
              <a:ext uri="{FF2B5EF4-FFF2-40B4-BE49-F238E27FC236}">
                <a16:creationId xmlns:a16="http://schemas.microsoft.com/office/drawing/2014/main" id="{F2DC5DE9-3D37-4CCB-9314-92BE6139AE47}"/>
              </a:ext>
            </a:extLst>
          </p:cNvPr>
          <p:cNvSpPr>
            <a:spLocks noGrp="1"/>
          </p:cNvSpPr>
          <p:nvPr>
            <p:ph type="sldNum" sz="quarter" idx="12"/>
          </p:nvPr>
        </p:nvSpPr>
        <p:spPr/>
        <p:txBody>
          <a:bodyPr/>
          <a:lstStyle/>
          <a:p>
            <a:fld id="{ACEF83E0-0301-42DA-A9FE-9D420543D3CF}" type="slidenum">
              <a:rPr lang="en-US" smtClean="0"/>
              <a:pPr/>
              <a:t>39</a:t>
            </a:fld>
            <a:endParaRPr lang="en-US"/>
          </a:p>
        </p:txBody>
      </p:sp>
    </p:spTree>
    <p:extLst>
      <p:ext uri="{BB962C8B-B14F-4D97-AF65-F5344CB8AC3E}">
        <p14:creationId xmlns:p14="http://schemas.microsoft.com/office/powerpoint/2010/main" val="24046445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idx="1"/>
          </p:nvPr>
        </p:nvSpPr>
        <p:spPr>
          <a:xfrm>
            <a:off x="838200" y="1825624"/>
            <a:ext cx="10515600" cy="4895851"/>
          </a:xfrm>
        </p:spPr>
        <p:txBody>
          <a:bodyPr anchor="t">
            <a:normAutofit/>
          </a:bodyPr>
          <a:lstStyle/>
          <a:p>
            <a:r>
              <a:rPr lang="en-US" b="1" dirty="0"/>
              <a:t>streets</a:t>
            </a:r>
            <a:r>
              <a:rPr lang="en-US" dirty="0"/>
              <a:t> is the list name  - a list of three Strings</a:t>
            </a:r>
          </a:p>
          <a:p>
            <a:endParaRPr lang="en-US" dirty="0"/>
          </a:p>
          <a:p>
            <a:endParaRPr lang="en-US" dirty="0"/>
          </a:p>
          <a:p>
            <a:endParaRPr lang="en-US" dirty="0"/>
          </a:p>
          <a:p>
            <a:endParaRPr lang="en-US" dirty="0"/>
          </a:p>
          <a:p>
            <a:r>
              <a:rPr lang="en-US" dirty="0"/>
              <a:t>In programming, we count from 0</a:t>
            </a:r>
          </a:p>
          <a:p>
            <a:r>
              <a:rPr lang="en-US" b="1" dirty="0"/>
              <a:t>streets[0]</a:t>
            </a:r>
            <a:r>
              <a:rPr lang="en-US" dirty="0"/>
              <a:t> is 'Lake'</a:t>
            </a:r>
          </a:p>
          <a:p>
            <a:r>
              <a:rPr lang="en-US" b="1" dirty="0"/>
              <a:t>streets[1]</a:t>
            </a:r>
            <a:r>
              <a:rPr lang="en-US" dirty="0"/>
              <a:t> is 'Hennepin'</a:t>
            </a:r>
          </a:p>
          <a:p>
            <a:r>
              <a:rPr lang="en-US" b="1" dirty="0"/>
              <a:t>streets[2]</a:t>
            </a:r>
            <a:r>
              <a:rPr lang="en-US" dirty="0"/>
              <a:t> is 'Lyndale'</a:t>
            </a:r>
          </a:p>
        </p:txBody>
      </p:sp>
      <p:sp>
        <p:nvSpPr>
          <p:cNvPr id="4" name="Slide Number Placeholder 3">
            <a:extLst>
              <a:ext uri="{FF2B5EF4-FFF2-40B4-BE49-F238E27FC236}">
                <a16:creationId xmlns:a16="http://schemas.microsoft.com/office/drawing/2014/main" id="{C531D433-90F8-4514-B5AD-33046712E0FB}"/>
              </a:ext>
            </a:extLst>
          </p:cNvPr>
          <p:cNvSpPr>
            <a:spLocks noGrp="1"/>
          </p:cNvSpPr>
          <p:nvPr>
            <p:ph type="sldNum" sz="quarter" idx="12"/>
          </p:nvPr>
        </p:nvSpPr>
        <p:spPr/>
        <p:txBody>
          <a:bodyPr/>
          <a:lstStyle/>
          <a:p>
            <a:fld id="{ACEF83E0-0301-42DA-A9FE-9D420543D3CF}" type="slidenum">
              <a:rPr lang="en-US" smtClean="0"/>
              <a:pPr/>
              <a:t>4</a:t>
            </a:fld>
            <a:endParaRPr lang="en-US"/>
          </a:p>
        </p:txBody>
      </p:sp>
      <p:pic>
        <p:nvPicPr>
          <p:cNvPr id="5" name="Picture 4">
            <a:extLst>
              <a:ext uri="{FF2B5EF4-FFF2-40B4-BE49-F238E27FC236}">
                <a16:creationId xmlns:a16="http://schemas.microsoft.com/office/drawing/2014/main" id="{5395041A-7B56-E64D-9451-FEB6FD0CC2E8}"/>
              </a:ext>
            </a:extLst>
          </p:cNvPr>
          <p:cNvPicPr>
            <a:picLocks noChangeAspect="1"/>
          </p:cNvPicPr>
          <p:nvPr/>
        </p:nvPicPr>
        <p:blipFill>
          <a:blip r:embed="rId2"/>
          <a:stretch>
            <a:fillRect/>
          </a:stretch>
        </p:blipFill>
        <p:spPr>
          <a:xfrm>
            <a:off x="681228" y="2538730"/>
            <a:ext cx="10672572" cy="895350"/>
          </a:xfrm>
          <a:prstGeom prst="rect">
            <a:avLst/>
          </a:prstGeom>
        </p:spPr>
      </p:pic>
      <p:sp>
        <p:nvSpPr>
          <p:cNvPr id="6" name="TextBox 5">
            <a:extLst>
              <a:ext uri="{FF2B5EF4-FFF2-40B4-BE49-F238E27FC236}">
                <a16:creationId xmlns:a16="http://schemas.microsoft.com/office/drawing/2014/main" id="{49DE20D2-3117-1F43-A1B8-E5F1F93246DA}"/>
              </a:ext>
            </a:extLst>
          </p:cNvPr>
          <p:cNvSpPr txBox="1"/>
          <p:nvPr/>
        </p:nvSpPr>
        <p:spPr>
          <a:xfrm>
            <a:off x="3452807" y="3799840"/>
            <a:ext cx="1448153" cy="461665"/>
          </a:xfrm>
          <a:prstGeom prst="rect">
            <a:avLst/>
          </a:prstGeom>
          <a:noFill/>
          <a:ln>
            <a:solidFill>
              <a:schemeClr val="bg1">
                <a:lumMod val="65000"/>
              </a:schemeClr>
            </a:solidFill>
          </a:ln>
        </p:spPr>
        <p:txBody>
          <a:bodyPr wrap="none" rtlCol="0">
            <a:spAutoFit/>
          </a:bodyPr>
          <a:lstStyle/>
          <a:p>
            <a:r>
              <a:rPr lang="en-US" sz="2400" dirty="0"/>
              <a:t>element 0</a:t>
            </a:r>
          </a:p>
        </p:txBody>
      </p:sp>
      <p:sp>
        <p:nvSpPr>
          <p:cNvPr id="7" name="TextBox 6">
            <a:extLst>
              <a:ext uri="{FF2B5EF4-FFF2-40B4-BE49-F238E27FC236}">
                <a16:creationId xmlns:a16="http://schemas.microsoft.com/office/drawing/2014/main" id="{45F17F3C-207A-9F49-91ED-269B1D38BC16}"/>
              </a:ext>
            </a:extLst>
          </p:cNvPr>
          <p:cNvSpPr txBox="1"/>
          <p:nvPr/>
        </p:nvSpPr>
        <p:spPr>
          <a:xfrm>
            <a:off x="9060944" y="3798174"/>
            <a:ext cx="1448153" cy="461665"/>
          </a:xfrm>
          <a:prstGeom prst="rect">
            <a:avLst/>
          </a:prstGeom>
          <a:noFill/>
          <a:ln>
            <a:solidFill>
              <a:schemeClr val="bg1">
                <a:lumMod val="65000"/>
              </a:schemeClr>
            </a:solidFill>
          </a:ln>
        </p:spPr>
        <p:txBody>
          <a:bodyPr wrap="none" rtlCol="0">
            <a:spAutoFit/>
          </a:bodyPr>
          <a:lstStyle/>
          <a:p>
            <a:r>
              <a:rPr lang="en-US" sz="2400" dirty="0"/>
              <a:t>element 2</a:t>
            </a:r>
          </a:p>
        </p:txBody>
      </p:sp>
      <p:sp>
        <p:nvSpPr>
          <p:cNvPr id="8" name="TextBox 7">
            <a:extLst>
              <a:ext uri="{FF2B5EF4-FFF2-40B4-BE49-F238E27FC236}">
                <a16:creationId xmlns:a16="http://schemas.microsoft.com/office/drawing/2014/main" id="{11BE6F52-5AC9-3E40-9117-6EF5BF6E0687}"/>
              </a:ext>
            </a:extLst>
          </p:cNvPr>
          <p:cNvSpPr txBox="1"/>
          <p:nvPr/>
        </p:nvSpPr>
        <p:spPr>
          <a:xfrm>
            <a:off x="6232318" y="3798174"/>
            <a:ext cx="1448153" cy="461665"/>
          </a:xfrm>
          <a:prstGeom prst="rect">
            <a:avLst/>
          </a:prstGeom>
          <a:noFill/>
          <a:ln>
            <a:solidFill>
              <a:schemeClr val="bg1">
                <a:lumMod val="65000"/>
              </a:schemeClr>
            </a:solidFill>
          </a:ln>
        </p:spPr>
        <p:txBody>
          <a:bodyPr wrap="none" rtlCol="0">
            <a:spAutoFit/>
          </a:bodyPr>
          <a:lstStyle/>
          <a:p>
            <a:r>
              <a:rPr lang="en-US" sz="2400" dirty="0"/>
              <a:t>element 1</a:t>
            </a:r>
          </a:p>
        </p:txBody>
      </p:sp>
      <p:cxnSp>
        <p:nvCxnSpPr>
          <p:cNvPr id="10" name="Straight Arrow Connector 9">
            <a:extLst>
              <a:ext uri="{FF2B5EF4-FFF2-40B4-BE49-F238E27FC236}">
                <a16:creationId xmlns:a16="http://schemas.microsoft.com/office/drawing/2014/main" id="{5B3DC643-ECD5-D14F-8146-7A36CDABE7FC}"/>
              </a:ext>
            </a:extLst>
          </p:cNvPr>
          <p:cNvCxnSpPr>
            <a:cxnSpLocks/>
          </p:cNvCxnSpPr>
          <p:nvPr/>
        </p:nvCxnSpPr>
        <p:spPr>
          <a:xfrm flipV="1">
            <a:off x="4020174" y="3291840"/>
            <a:ext cx="0" cy="4860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86A423-6E75-0844-8250-4C34A63B3DEB}"/>
              </a:ext>
            </a:extLst>
          </p:cNvPr>
          <p:cNvCxnSpPr>
            <a:cxnSpLocks/>
          </p:cNvCxnSpPr>
          <p:nvPr/>
        </p:nvCxnSpPr>
        <p:spPr>
          <a:xfrm flipV="1">
            <a:off x="9731688" y="3291840"/>
            <a:ext cx="1" cy="4860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B6822F-EFB7-AB45-B65A-07BA4860DFBE}"/>
              </a:ext>
            </a:extLst>
          </p:cNvPr>
          <p:cNvCxnSpPr>
            <a:cxnSpLocks/>
          </p:cNvCxnSpPr>
          <p:nvPr/>
        </p:nvCxnSpPr>
        <p:spPr>
          <a:xfrm flipV="1">
            <a:off x="6799685" y="3313826"/>
            <a:ext cx="0" cy="48601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8732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Python lists can contain different data types</a:t>
            </a:r>
            <a:endParaRPr lang="en-US" sz="3200" dirty="0"/>
          </a:p>
        </p:txBody>
      </p:sp>
      <p:sp>
        <p:nvSpPr>
          <p:cNvPr id="3" name="Content Placeholder 2"/>
          <p:cNvSpPr>
            <a:spLocks noGrp="1"/>
          </p:cNvSpPr>
          <p:nvPr>
            <p:ph idx="1"/>
          </p:nvPr>
        </p:nvSpPr>
        <p:spPr>
          <a:xfrm>
            <a:off x="838200" y="1825625"/>
            <a:ext cx="1803400" cy="4351338"/>
          </a:xfrm>
        </p:spPr>
        <p:txBody>
          <a:bodyPr anchor="t">
            <a:normAutofit/>
          </a:bodyPr>
          <a:lstStyle/>
          <a:p>
            <a:pPr marL="0" indent="0">
              <a:buNone/>
            </a:pPr>
            <a:r>
              <a:rPr lang="en-US" dirty="0"/>
              <a:t>Examples:</a:t>
            </a:r>
          </a:p>
          <a:p>
            <a:pPr marL="0" indent="0">
              <a:buNone/>
            </a:pPr>
            <a:r>
              <a:rPr lang="en-US" dirty="0"/>
              <a:t>strings, integers, floats, even other lists</a:t>
            </a:r>
            <a:endParaRPr lang="en-US" dirty="0">
              <a:solidFill>
                <a:schemeClr val="accent5"/>
              </a:solidFill>
              <a:latin typeface="Calibri Regular"/>
              <a:cs typeface="Arial" panose="020B0604020202020204" pitchFamily="34" charset="0"/>
            </a:endParaRPr>
          </a:p>
        </p:txBody>
      </p:sp>
      <p:sp>
        <p:nvSpPr>
          <p:cNvPr id="4" name="Slide Number Placeholder 3">
            <a:extLst>
              <a:ext uri="{FF2B5EF4-FFF2-40B4-BE49-F238E27FC236}">
                <a16:creationId xmlns:a16="http://schemas.microsoft.com/office/drawing/2014/main" id="{05A3A058-9107-41CF-86F7-A9DC04AC58A8}"/>
              </a:ext>
            </a:extLst>
          </p:cNvPr>
          <p:cNvSpPr>
            <a:spLocks noGrp="1"/>
          </p:cNvSpPr>
          <p:nvPr>
            <p:ph type="sldNum" sz="quarter" idx="12"/>
          </p:nvPr>
        </p:nvSpPr>
        <p:spPr/>
        <p:txBody>
          <a:bodyPr/>
          <a:lstStyle/>
          <a:p>
            <a:fld id="{ACEF83E0-0301-42DA-A9FE-9D420543D3CF}" type="slidenum">
              <a:rPr lang="en-US" smtClean="0"/>
              <a:pPr/>
              <a:t>5</a:t>
            </a:fld>
            <a:endParaRPr lang="en-US"/>
          </a:p>
        </p:txBody>
      </p:sp>
      <p:pic>
        <p:nvPicPr>
          <p:cNvPr id="5" name="Picture 4">
            <a:extLst>
              <a:ext uri="{FF2B5EF4-FFF2-40B4-BE49-F238E27FC236}">
                <a16:creationId xmlns:a16="http://schemas.microsoft.com/office/drawing/2014/main" id="{A50B68DD-6111-4C4F-AE1F-DFB9962CF777}"/>
              </a:ext>
            </a:extLst>
          </p:cNvPr>
          <p:cNvPicPr>
            <a:picLocks noChangeAspect="1"/>
          </p:cNvPicPr>
          <p:nvPr/>
        </p:nvPicPr>
        <p:blipFill>
          <a:blip r:embed="rId2"/>
          <a:stretch>
            <a:fillRect/>
          </a:stretch>
        </p:blipFill>
        <p:spPr>
          <a:xfrm>
            <a:off x="2827020" y="1825625"/>
            <a:ext cx="8663118" cy="4351338"/>
          </a:xfrm>
          <a:prstGeom prst="rect">
            <a:avLst/>
          </a:prstGeom>
        </p:spPr>
      </p:pic>
    </p:spTree>
    <p:extLst>
      <p:ext uri="{BB962C8B-B14F-4D97-AF65-F5344CB8AC3E}">
        <p14:creationId xmlns:p14="http://schemas.microsoft.com/office/powerpoint/2010/main" val="42129169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Accessing a list item - remember count from 0</a:t>
            </a:r>
          </a:p>
        </p:txBody>
      </p:sp>
      <p:sp>
        <p:nvSpPr>
          <p:cNvPr id="3" name="Content Placeholder 2"/>
          <p:cNvSpPr>
            <a:spLocks noGrp="1"/>
          </p:cNvSpPr>
          <p:nvPr>
            <p:ph idx="1"/>
          </p:nvPr>
        </p:nvSpPr>
        <p:spPr>
          <a:xfrm>
            <a:off x="838200" y="4267199"/>
            <a:ext cx="10515600" cy="1909763"/>
          </a:xfrm>
        </p:spPr>
        <p:txBody>
          <a:bodyPr anchor="t">
            <a:normAutofit/>
          </a:bodyPr>
          <a:lstStyle/>
          <a:p>
            <a:pPr marL="0" indent="0">
              <a:buNone/>
            </a:pPr>
            <a:r>
              <a:rPr lang="en-US" dirty="0">
                <a:latin typeface="Calibri Regular"/>
                <a:cs typeface="Arial" panose="020B0604020202020204" pitchFamily="34" charset="0"/>
              </a:rPr>
              <a:t>What happens if this program tries to read </a:t>
            </a:r>
            <a:r>
              <a:rPr lang="en-US" b="1" dirty="0" err="1">
                <a:latin typeface="Calibri Regular"/>
                <a:cs typeface="Arial" panose="020B0604020202020204" pitchFamily="34" charset="0"/>
              </a:rPr>
              <a:t>my_classes</a:t>
            </a:r>
            <a:r>
              <a:rPr lang="en-US" b="1" dirty="0">
                <a:latin typeface="Calibri Regular"/>
                <a:cs typeface="Arial" panose="020B0604020202020204" pitchFamily="34" charset="0"/>
              </a:rPr>
              <a:t>[3] </a:t>
            </a:r>
            <a:r>
              <a:rPr lang="en-US" dirty="0">
                <a:latin typeface="Calibri Regular"/>
                <a:cs typeface="Arial" panose="020B0604020202020204" pitchFamily="34" charset="0"/>
              </a:rPr>
              <a:t>? </a:t>
            </a:r>
          </a:p>
        </p:txBody>
      </p:sp>
      <p:sp>
        <p:nvSpPr>
          <p:cNvPr id="4" name="Slide Number Placeholder 3">
            <a:extLst>
              <a:ext uri="{FF2B5EF4-FFF2-40B4-BE49-F238E27FC236}">
                <a16:creationId xmlns:a16="http://schemas.microsoft.com/office/drawing/2014/main" id="{CC2EFFC2-814B-413F-BF2F-C25EB1536E2A}"/>
              </a:ext>
            </a:extLst>
          </p:cNvPr>
          <p:cNvSpPr>
            <a:spLocks noGrp="1"/>
          </p:cNvSpPr>
          <p:nvPr>
            <p:ph type="sldNum" sz="quarter" idx="12"/>
          </p:nvPr>
        </p:nvSpPr>
        <p:spPr/>
        <p:txBody>
          <a:bodyPr/>
          <a:lstStyle/>
          <a:p>
            <a:fld id="{ACEF83E0-0301-42DA-A9FE-9D420543D3CF}" type="slidenum">
              <a:rPr lang="en-US" smtClean="0"/>
              <a:pPr/>
              <a:t>6</a:t>
            </a:fld>
            <a:endParaRPr lang="en-US"/>
          </a:p>
        </p:txBody>
      </p:sp>
      <p:pic>
        <p:nvPicPr>
          <p:cNvPr id="5" name="Picture 4">
            <a:extLst>
              <a:ext uri="{FF2B5EF4-FFF2-40B4-BE49-F238E27FC236}">
                <a16:creationId xmlns:a16="http://schemas.microsoft.com/office/drawing/2014/main" id="{90A086BE-BFB1-9449-A3F1-EC425C53A8BD}"/>
              </a:ext>
            </a:extLst>
          </p:cNvPr>
          <p:cNvPicPr>
            <a:picLocks noChangeAspect="1"/>
          </p:cNvPicPr>
          <p:nvPr/>
        </p:nvPicPr>
        <p:blipFill>
          <a:blip r:embed="rId2"/>
          <a:stretch>
            <a:fillRect/>
          </a:stretch>
        </p:blipFill>
        <p:spPr>
          <a:xfrm>
            <a:off x="823783" y="1690688"/>
            <a:ext cx="10530017" cy="2197735"/>
          </a:xfrm>
          <a:prstGeom prst="rect">
            <a:avLst/>
          </a:prstGeom>
        </p:spPr>
      </p:pic>
      <p:pic>
        <p:nvPicPr>
          <p:cNvPr id="6" name="Picture 5">
            <a:extLst>
              <a:ext uri="{FF2B5EF4-FFF2-40B4-BE49-F238E27FC236}">
                <a16:creationId xmlns:a16="http://schemas.microsoft.com/office/drawing/2014/main" id="{D17E8BF2-440F-F441-9ABE-7F5C5AB84E9F}"/>
              </a:ext>
            </a:extLst>
          </p:cNvPr>
          <p:cNvPicPr>
            <a:picLocks noChangeAspect="1"/>
          </p:cNvPicPr>
          <p:nvPr/>
        </p:nvPicPr>
        <p:blipFill>
          <a:blip r:embed="rId3"/>
          <a:stretch>
            <a:fillRect/>
          </a:stretch>
        </p:blipFill>
        <p:spPr>
          <a:xfrm>
            <a:off x="478342" y="5138340"/>
            <a:ext cx="5811613" cy="954882"/>
          </a:xfrm>
          <a:prstGeom prst="rect">
            <a:avLst/>
          </a:prstGeom>
        </p:spPr>
      </p:pic>
      <p:pic>
        <p:nvPicPr>
          <p:cNvPr id="7" name="Picture 6">
            <a:extLst>
              <a:ext uri="{FF2B5EF4-FFF2-40B4-BE49-F238E27FC236}">
                <a16:creationId xmlns:a16="http://schemas.microsoft.com/office/drawing/2014/main" id="{C8F7D6E4-64A4-F942-B809-EA0675069A10}"/>
              </a:ext>
            </a:extLst>
          </p:cNvPr>
          <p:cNvPicPr>
            <a:picLocks noChangeAspect="1"/>
          </p:cNvPicPr>
          <p:nvPr/>
        </p:nvPicPr>
        <p:blipFill>
          <a:blip r:embed="rId4"/>
          <a:stretch>
            <a:fillRect/>
          </a:stretch>
        </p:blipFill>
        <p:spPr>
          <a:xfrm>
            <a:off x="6637073" y="4964907"/>
            <a:ext cx="4716727" cy="1301749"/>
          </a:xfrm>
          <a:prstGeom prst="rect">
            <a:avLst/>
          </a:prstGeom>
        </p:spPr>
      </p:pic>
    </p:spTree>
    <p:extLst>
      <p:ext uri="{BB962C8B-B14F-4D97-AF65-F5344CB8AC3E}">
        <p14:creationId xmlns:p14="http://schemas.microsoft.com/office/powerpoint/2010/main" val="26757320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You can change list items</a:t>
            </a:r>
          </a:p>
        </p:txBody>
      </p:sp>
      <p:sp>
        <p:nvSpPr>
          <p:cNvPr id="4" name="Slide Number Placeholder 3">
            <a:extLst>
              <a:ext uri="{FF2B5EF4-FFF2-40B4-BE49-F238E27FC236}">
                <a16:creationId xmlns:a16="http://schemas.microsoft.com/office/drawing/2014/main" id="{CE48BE75-A9A3-4B33-A430-B3695EC43CA0}"/>
              </a:ext>
            </a:extLst>
          </p:cNvPr>
          <p:cNvSpPr>
            <a:spLocks noGrp="1"/>
          </p:cNvSpPr>
          <p:nvPr>
            <p:ph type="sldNum" sz="quarter" idx="12"/>
          </p:nvPr>
        </p:nvSpPr>
        <p:spPr/>
        <p:txBody>
          <a:bodyPr/>
          <a:lstStyle/>
          <a:p>
            <a:fld id="{ACEF83E0-0301-42DA-A9FE-9D420543D3CF}" type="slidenum">
              <a:rPr lang="en-US" smtClean="0"/>
              <a:pPr/>
              <a:t>7</a:t>
            </a:fld>
            <a:endParaRPr lang="en-US"/>
          </a:p>
        </p:txBody>
      </p:sp>
      <p:sp>
        <p:nvSpPr>
          <p:cNvPr id="7" name="Content Placeholder 6">
            <a:extLst>
              <a:ext uri="{FF2B5EF4-FFF2-40B4-BE49-F238E27FC236}">
                <a16:creationId xmlns:a16="http://schemas.microsoft.com/office/drawing/2014/main" id="{08FF3120-4402-2542-AC63-068025EC18BD}"/>
              </a:ext>
            </a:extLst>
          </p:cNvPr>
          <p:cNvSpPr>
            <a:spLocks noGrp="1"/>
          </p:cNvSpPr>
          <p:nvPr>
            <p:ph idx="1"/>
          </p:nvPr>
        </p:nvSpPr>
        <p:spPr>
          <a:xfrm>
            <a:off x="838200" y="1825625"/>
            <a:ext cx="10515600" cy="3274695"/>
          </a:xfrm>
        </p:spPr>
        <p:txBody>
          <a:bodyPr/>
          <a:lstStyle/>
          <a:p>
            <a:pPr marL="0" indent="0">
              <a:buNone/>
            </a:pPr>
            <a:endParaRPr lang="en-US" dirty="0"/>
          </a:p>
        </p:txBody>
      </p:sp>
      <p:pic>
        <p:nvPicPr>
          <p:cNvPr id="8" name="Picture 7">
            <a:extLst>
              <a:ext uri="{FF2B5EF4-FFF2-40B4-BE49-F238E27FC236}">
                <a16:creationId xmlns:a16="http://schemas.microsoft.com/office/drawing/2014/main" id="{3E7DAEE0-B2E0-A049-AD98-668B1A92F4DE}"/>
              </a:ext>
            </a:extLst>
          </p:cNvPr>
          <p:cNvPicPr>
            <a:picLocks noChangeAspect="1"/>
          </p:cNvPicPr>
          <p:nvPr/>
        </p:nvPicPr>
        <p:blipFill>
          <a:blip r:embed="rId2"/>
          <a:stretch>
            <a:fillRect/>
          </a:stretch>
        </p:blipFill>
        <p:spPr>
          <a:xfrm>
            <a:off x="838200" y="1690688"/>
            <a:ext cx="10298394" cy="3816032"/>
          </a:xfrm>
          <a:prstGeom prst="rect">
            <a:avLst/>
          </a:prstGeom>
        </p:spPr>
      </p:pic>
    </p:spTree>
    <p:extLst>
      <p:ext uri="{BB962C8B-B14F-4D97-AF65-F5344CB8AC3E}">
        <p14:creationId xmlns:p14="http://schemas.microsoft.com/office/powerpoint/2010/main" val="421766614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CBC9-5390-AD43-B9BE-1BDA98783B77}"/>
              </a:ext>
            </a:extLst>
          </p:cNvPr>
          <p:cNvSpPr>
            <a:spLocks noGrp="1"/>
          </p:cNvSpPr>
          <p:nvPr>
            <p:ph type="title"/>
          </p:nvPr>
        </p:nvSpPr>
        <p:spPr/>
        <p:txBody>
          <a:bodyPr/>
          <a:lstStyle/>
          <a:p>
            <a:r>
              <a:rPr lang="en-US" dirty="0"/>
              <a:t>Changing list items with a variable</a:t>
            </a:r>
          </a:p>
        </p:txBody>
      </p:sp>
      <p:sp>
        <p:nvSpPr>
          <p:cNvPr id="3" name="Content Placeholder 2">
            <a:extLst>
              <a:ext uri="{FF2B5EF4-FFF2-40B4-BE49-F238E27FC236}">
                <a16:creationId xmlns:a16="http://schemas.microsoft.com/office/drawing/2014/main" id="{B9D58598-007C-A34C-9AAC-F73FC164E158}"/>
              </a:ext>
            </a:extLst>
          </p:cNvPr>
          <p:cNvSpPr>
            <a:spLocks noGrp="1"/>
          </p:cNvSpPr>
          <p:nvPr>
            <p:ph idx="1"/>
          </p:nvPr>
        </p:nvSpPr>
        <p:spPr>
          <a:xfrm>
            <a:off x="838200" y="5262880"/>
            <a:ext cx="4343400" cy="1361440"/>
          </a:xfrm>
        </p:spPr>
        <p:txBody>
          <a:bodyPr>
            <a:normAutofit/>
          </a:bodyPr>
          <a:lstStyle/>
          <a:p>
            <a:r>
              <a:rPr lang="en-US" dirty="0"/>
              <a:t>More common to work with variables, instead of literal data</a:t>
            </a:r>
          </a:p>
        </p:txBody>
      </p:sp>
      <p:pic>
        <p:nvPicPr>
          <p:cNvPr id="4" name="Picture 3">
            <a:extLst>
              <a:ext uri="{FF2B5EF4-FFF2-40B4-BE49-F238E27FC236}">
                <a16:creationId xmlns:a16="http://schemas.microsoft.com/office/drawing/2014/main" id="{D5B08823-25EA-D44F-AC76-72889774F648}"/>
              </a:ext>
            </a:extLst>
          </p:cNvPr>
          <p:cNvPicPr>
            <a:picLocks noChangeAspect="1"/>
          </p:cNvPicPr>
          <p:nvPr/>
        </p:nvPicPr>
        <p:blipFill>
          <a:blip r:embed="rId2"/>
          <a:stretch>
            <a:fillRect/>
          </a:stretch>
        </p:blipFill>
        <p:spPr>
          <a:xfrm>
            <a:off x="5567679" y="5500845"/>
            <a:ext cx="6251237" cy="917417"/>
          </a:xfrm>
          <a:prstGeom prst="rect">
            <a:avLst/>
          </a:prstGeom>
        </p:spPr>
      </p:pic>
      <p:pic>
        <p:nvPicPr>
          <p:cNvPr id="5" name="Picture 4">
            <a:extLst>
              <a:ext uri="{FF2B5EF4-FFF2-40B4-BE49-F238E27FC236}">
                <a16:creationId xmlns:a16="http://schemas.microsoft.com/office/drawing/2014/main" id="{1B0D6B91-2EF8-2446-BB53-532E8E94BF66}"/>
              </a:ext>
            </a:extLst>
          </p:cNvPr>
          <p:cNvPicPr>
            <a:picLocks noChangeAspect="1"/>
          </p:cNvPicPr>
          <p:nvPr/>
        </p:nvPicPr>
        <p:blipFill>
          <a:blip r:embed="rId3"/>
          <a:stretch>
            <a:fillRect/>
          </a:stretch>
        </p:blipFill>
        <p:spPr>
          <a:xfrm>
            <a:off x="838199" y="1575118"/>
            <a:ext cx="10000785" cy="3470592"/>
          </a:xfrm>
          <a:prstGeom prst="rect">
            <a:avLst/>
          </a:prstGeom>
        </p:spPr>
      </p:pic>
    </p:spTree>
    <p:extLst>
      <p:ext uri="{BB962C8B-B14F-4D97-AF65-F5344CB8AC3E}">
        <p14:creationId xmlns:p14="http://schemas.microsoft.com/office/powerpoint/2010/main" val="28958642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ED76731-16BB-0047-8FB9-2F13055BD680}"/>
              </a:ext>
            </a:extLst>
          </p:cNvPr>
          <p:cNvPicPr>
            <a:picLocks noChangeAspect="1"/>
          </p:cNvPicPr>
          <p:nvPr/>
        </p:nvPicPr>
        <p:blipFill>
          <a:blip r:embed="rId2"/>
          <a:stretch>
            <a:fillRect/>
          </a:stretch>
        </p:blipFill>
        <p:spPr>
          <a:xfrm>
            <a:off x="457197" y="1462088"/>
            <a:ext cx="8699217" cy="4100512"/>
          </a:xfrm>
          <a:prstGeom prst="rect">
            <a:avLst/>
          </a:prstGeom>
          <a:ln w="38100">
            <a:solidFill>
              <a:schemeClr val="bg1">
                <a:lumMod val="65000"/>
              </a:schemeClr>
            </a:solidFill>
          </a:ln>
        </p:spPr>
      </p:pic>
      <p:sp>
        <p:nvSpPr>
          <p:cNvPr id="2" name="Title 1">
            <a:extLst>
              <a:ext uri="{FF2B5EF4-FFF2-40B4-BE49-F238E27FC236}">
                <a16:creationId xmlns:a16="http://schemas.microsoft.com/office/drawing/2014/main" id="{8B4E74CF-C82B-B344-AF75-65446225CE48}"/>
              </a:ext>
            </a:extLst>
          </p:cNvPr>
          <p:cNvSpPr>
            <a:spLocks noGrp="1"/>
          </p:cNvSpPr>
          <p:nvPr>
            <p:ph type="title"/>
          </p:nvPr>
        </p:nvSpPr>
        <p:spPr>
          <a:xfrm>
            <a:off x="533399" y="365125"/>
            <a:ext cx="10820401" cy="1325563"/>
          </a:xfrm>
        </p:spPr>
        <p:txBody>
          <a:bodyPr/>
          <a:lstStyle/>
          <a:p>
            <a:r>
              <a:rPr lang="en-US" dirty="0"/>
              <a:t>Changing list item - variable for index and data</a:t>
            </a:r>
          </a:p>
        </p:txBody>
      </p:sp>
      <p:sp>
        <p:nvSpPr>
          <p:cNvPr id="3" name="Content Placeholder 2">
            <a:extLst>
              <a:ext uri="{FF2B5EF4-FFF2-40B4-BE49-F238E27FC236}">
                <a16:creationId xmlns:a16="http://schemas.microsoft.com/office/drawing/2014/main" id="{74E62F1F-80A3-9D49-B287-B9E05C43E4D3}"/>
              </a:ext>
            </a:extLst>
          </p:cNvPr>
          <p:cNvSpPr>
            <a:spLocks noGrp="1"/>
          </p:cNvSpPr>
          <p:nvPr>
            <p:ph idx="1"/>
          </p:nvPr>
        </p:nvSpPr>
        <p:spPr>
          <a:xfrm>
            <a:off x="9306559" y="1825625"/>
            <a:ext cx="2503965" cy="3132455"/>
          </a:xfrm>
        </p:spPr>
        <p:txBody>
          <a:bodyPr>
            <a:normAutofit/>
          </a:bodyPr>
          <a:lstStyle/>
          <a:p>
            <a:r>
              <a:rPr lang="en-US" dirty="0"/>
              <a:t>Run and test this program</a:t>
            </a:r>
          </a:p>
          <a:p>
            <a:r>
              <a:rPr lang="en-US" dirty="0"/>
              <a:t>Is </a:t>
            </a:r>
            <a:r>
              <a:rPr lang="en-US" dirty="0" err="1"/>
              <a:t>quiz_scores</a:t>
            </a:r>
            <a:r>
              <a:rPr lang="en-US" dirty="0"/>
              <a:t> updated how you expected?</a:t>
            </a:r>
          </a:p>
        </p:txBody>
      </p:sp>
      <p:pic>
        <p:nvPicPr>
          <p:cNvPr id="4" name="Picture 3">
            <a:extLst>
              <a:ext uri="{FF2B5EF4-FFF2-40B4-BE49-F238E27FC236}">
                <a16:creationId xmlns:a16="http://schemas.microsoft.com/office/drawing/2014/main" id="{7A3DD903-5ED8-474E-A137-3E548C5FAE51}"/>
              </a:ext>
            </a:extLst>
          </p:cNvPr>
          <p:cNvPicPr>
            <a:picLocks noChangeAspect="1"/>
          </p:cNvPicPr>
          <p:nvPr/>
        </p:nvPicPr>
        <p:blipFill>
          <a:blip r:embed="rId3"/>
          <a:stretch>
            <a:fillRect/>
          </a:stretch>
        </p:blipFill>
        <p:spPr>
          <a:xfrm>
            <a:off x="6654706" y="5334000"/>
            <a:ext cx="5155819" cy="1300163"/>
          </a:xfrm>
          <a:prstGeom prst="rect">
            <a:avLst/>
          </a:prstGeom>
          <a:ln w="38100">
            <a:solidFill>
              <a:schemeClr val="bg1">
                <a:lumMod val="65000"/>
              </a:schemeClr>
            </a:solidFill>
          </a:ln>
        </p:spPr>
      </p:pic>
    </p:spTree>
    <p:extLst>
      <p:ext uri="{BB962C8B-B14F-4D97-AF65-F5344CB8AC3E}">
        <p14:creationId xmlns:p14="http://schemas.microsoft.com/office/powerpoint/2010/main" val="12210541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1106</TotalTime>
  <Words>1163</Words>
  <Application>Microsoft Office PowerPoint</Application>
  <PresentationFormat>Widescreen</PresentationFormat>
  <Paragraphs>156</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Arial</vt:lpstr>
      <vt:lpstr>Calibri</vt:lpstr>
      <vt:lpstr>Calibri Light</vt:lpstr>
      <vt:lpstr>Calibri Regular</vt:lpstr>
      <vt:lpstr>Office Theme</vt:lpstr>
      <vt:lpstr>1150 Programming Logic Lists</vt:lpstr>
      <vt:lpstr>Lists are everywhere</vt:lpstr>
      <vt:lpstr>Lists</vt:lpstr>
      <vt:lpstr>Lists</vt:lpstr>
      <vt:lpstr>Python lists can contain different data types</vt:lpstr>
      <vt:lpstr>Accessing a list item - remember count from 0</vt:lpstr>
      <vt:lpstr>You can change list items</vt:lpstr>
      <vt:lpstr>Changing list items with a variable</vt:lpstr>
      <vt:lpstr>Changing list item - variable for index and data</vt:lpstr>
      <vt:lpstr>People don't usually count from 0</vt:lpstr>
      <vt:lpstr>Lists &amp; Loops</vt:lpstr>
      <vt:lpstr>Lists and loops</vt:lpstr>
      <vt:lpstr>Your turn</vt:lpstr>
      <vt:lpstr>Loops</vt:lpstr>
      <vt:lpstr>We can figure out if this is a full-time or part-time student</vt:lpstr>
      <vt:lpstr>Python's built-in sum() function</vt:lpstr>
      <vt:lpstr>More useful built-in list functions: sort()</vt:lpstr>
      <vt:lpstr>More useful built-in list functions: reverse()</vt:lpstr>
      <vt:lpstr>Your turn</vt:lpstr>
      <vt:lpstr>Adding things to a list with append()</vt:lpstr>
      <vt:lpstr>lists</vt:lpstr>
      <vt:lpstr>Adding Items to a list - task list program</vt:lpstr>
      <vt:lpstr>Example Output</vt:lpstr>
      <vt:lpstr>How many things in the list? len()</vt:lpstr>
      <vt:lpstr>Modify the task list program to print the number of tasks</vt:lpstr>
      <vt:lpstr>enumerate() - counting index and item when looping </vt:lpstr>
      <vt:lpstr>in operator for testing if an item is in a list </vt:lpstr>
      <vt:lpstr>So, can avoid duplicates in the to do list</vt:lpstr>
      <vt:lpstr>Output</vt:lpstr>
      <vt:lpstr>Removing things from a list</vt:lpstr>
      <vt:lpstr>pop() - remove by index (position in list)</vt:lpstr>
      <vt:lpstr>remove() - removing an item from a list</vt:lpstr>
      <vt:lpstr>Remove Vs. Pop Vs. Delete Methods</vt:lpstr>
      <vt:lpstr>Your turn</vt:lpstr>
      <vt:lpstr>Using * and + with lists</vt:lpstr>
      <vt:lpstr>Random items</vt:lpstr>
      <vt:lpstr>Your turn</vt:lpstr>
      <vt:lpstr>Random movie playlist</vt:lpstr>
      <vt:lpstr>Lists -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1150 Programming Logic Lists</dc:title>
  <dc:creator>Clara James</dc:creator>
  <cp:lastModifiedBy>Clara James</cp:lastModifiedBy>
  <cp:revision>40</cp:revision>
  <dcterms:created xsi:type="dcterms:W3CDTF">2019-01-30T03:44:43Z</dcterms:created>
  <dcterms:modified xsi:type="dcterms:W3CDTF">2019-02-27T18:06:27Z</dcterms:modified>
</cp:coreProperties>
</file>